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21"/>
  </p:notesMasterIdLst>
  <p:handoutMasterIdLst>
    <p:handoutMasterId r:id="rId22"/>
  </p:handoutMasterIdLst>
  <p:sldIdLst>
    <p:sldId id="278" r:id="rId3"/>
    <p:sldId id="270" r:id="rId4"/>
    <p:sldId id="299" r:id="rId5"/>
    <p:sldId id="285" r:id="rId6"/>
    <p:sldId id="287" r:id="rId7"/>
    <p:sldId id="288" r:id="rId8"/>
    <p:sldId id="289" r:id="rId9"/>
    <p:sldId id="291" r:id="rId10"/>
    <p:sldId id="293" r:id="rId11"/>
    <p:sldId id="292" r:id="rId12"/>
    <p:sldId id="294" r:id="rId13"/>
    <p:sldId id="295" r:id="rId14"/>
    <p:sldId id="301" r:id="rId15"/>
    <p:sldId id="296" r:id="rId16"/>
    <p:sldId id="300" r:id="rId17"/>
    <p:sldId id="297" r:id="rId18"/>
    <p:sldId id="298" r:id="rId19"/>
    <p:sldId id="269"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0503" autoAdjust="0"/>
  </p:normalViewPr>
  <p:slideViewPr>
    <p:cSldViewPr snapToGrid="0">
      <p:cViewPr varScale="1">
        <p:scale>
          <a:sx n="58" d="100"/>
          <a:sy n="58" d="100"/>
        </p:scale>
        <p:origin x="-1404" y="-138"/>
      </p:cViewPr>
      <p:guideLst>
        <p:guide orient="horz" pos="2160"/>
        <p:guide orient="horz" pos="4043"/>
        <p:guide orient="horz" pos="982"/>
        <p:guide orient="horz" pos="1193"/>
        <p:guide pos="2880"/>
        <p:guide pos="3034"/>
        <p:guide pos="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E1A98-1FDC-4069-A549-108C524DA00B}" type="datetimeFigureOut">
              <a:rPr lang="en-US" smtClean="0"/>
              <a:pPr/>
              <a:t>8/31/2012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77194-D090-47CB-A252-F02355B118C3}" type="slidenum">
              <a:rPr lang="en-US" smtClean="0"/>
              <a:pPr/>
              <a:t>‹#›</a:t>
            </a:fld>
            <a:endParaRPr lang="en-US" dirty="0"/>
          </a:p>
        </p:txBody>
      </p:sp>
    </p:spTree>
    <p:extLst>
      <p:ext uri="{BB962C8B-B14F-4D97-AF65-F5344CB8AC3E}">
        <p14:creationId xmlns:p14="http://schemas.microsoft.com/office/powerpoint/2010/main" val="405829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F48AF-06F8-4945-9F42-661BBF80F64A}"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C13A5-511F-4D4F-B778-6AB878583413}" type="slidenum">
              <a:rPr lang="en-US" smtClean="0"/>
              <a:pPr/>
              <a:t>‹#›</a:t>
            </a:fld>
            <a:endParaRPr lang="en-US"/>
          </a:p>
        </p:txBody>
      </p:sp>
    </p:spTree>
    <p:extLst>
      <p:ext uri="{BB962C8B-B14F-4D97-AF65-F5344CB8AC3E}">
        <p14:creationId xmlns:p14="http://schemas.microsoft.com/office/powerpoint/2010/main" val="12954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ru-RU" b="1" noProof="0" dirty="0" smtClean="0">
                <a:solidFill>
                  <a:srgbClr val="000000"/>
                </a:solidFill>
                <a:ea typeface="Trebuchet MS" pitchFamily="34" charset="0"/>
                <a:cs typeface="Trebuchet MS" pitchFamily="34" charset="0"/>
                <a:sym typeface="Trebuchet MS" pitchFamily="34" charset="0"/>
              </a:rPr>
              <a:t>Морская рябь</a:t>
            </a:r>
          </a:p>
          <a:p>
            <a:pPr>
              <a:spcBef>
                <a:spcPct val="0"/>
              </a:spcBef>
            </a:pPr>
            <a:r>
              <a:rPr lang="ru-RU" noProof="0" dirty="0" smtClean="0">
                <a:solidFill>
                  <a:srgbClr val="000000"/>
                </a:solidFill>
                <a:ea typeface="Trebuchet MS" pitchFamily="34" charset="0"/>
                <a:cs typeface="Trebuchet MS" pitchFamily="34" charset="0"/>
                <a:sym typeface="Trebuchet MS" pitchFamily="34" charset="0"/>
              </a:rPr>
              <a:t>(простой)</a:t>
            </a:r>
          </a:p>
          <a:p>
            <a:pPr>
              <a:spcBef>
                <a:spcPct val="0"/>
              </a:spcBef>
            </a:pPr>
            <a:endParaRPr lang="ru-RU" noProof="0" dirty="0" smtClean="0">
              <a:solidFill>
                <a:srgbClr val="000000"/>
              </a:solidFill>
              <a:ea typeface="Trebuchet MS" pitchFamily="34" charset="0"/>
              <a:cs typeface="Trebuchet MS" pitchFamily="34" charset="0"/>
              <a:sym typeface="Trebuchet MS" pitchFamily="34" charset="0"/>
            </a:endParaRPr>
          </a:p>
          <a:p>
            <a:pPr>
              <a:spcBef>
                <a:spcPct val="0"/>
              </a:spcBef>
            </a:pPr>
            <a:r>
              <a:rPr lang="ru-RU" b="1" noProof="0" dirty="0" smtClean="0">
                <a:solidFill>
                  <a:srgbClr val="000000"/>
                </a:solidFill>
                <a:ea typeface="Trebuchet MS" pitchFamily="34" charset="0"/>
                <a:cs typeface="Trebuchet MS" pitchFamily="34" charset="0"/>
                <a:sym typeface="Trebuchet MS" pitchFamily="34" charset="0"/>
              </a:rPr>
              <a:t>Примечание. </a:t>
            </a:r>
            <a:r>
              <a:rPr lang="ru-RU" noProof="0" dirty="0" smtClean="0">
                <a:solidFill>
                  <a:srgbClr val="000000"/>
                </a:solidFill>
                <a:ea typeface="Trebuchet MS" pitchFamily="34" charset="0"/>
                <a:cs typeface="Trebuchet MS" pitchFamily="34" charset="0"/>
                <a:sym typeface="Trebuchet MS" pitchFamily="34" charset="0"/>
              </a:rPr>
              <a:t>Этот видеошаблон оптимизирован для приложения Microsoft PowerPoint 2010.</a:t>
            </a:r>
          </a:p>
          <a:p>
            <a:pPr marL="685800" lvl="1" indent="-228600">
              <a:spcBef>
                <a:spcPct val="0"/>
              </a:spcBef>
              <a:buFontTx/>
              <a:buChar char="•"/>
            </a:pPr>
            <a:r>
              <a:rPr lang="ru-RU" noProof="0" dirty="0" smtClean="0">
                <a:solidFill>
                  <a:srgbClr val="000000"/>
                </a:solidFill>
                <a:ea typeface="Trebuchet MS" pitchFamily="34" charset="0"/>
                <a:cs typeface="Trebuchet MS" pitchFamily="34" charset="0"/>
                <a:sym typeface="Trebuchet MS" pitchFamily="34" charset="0"/>
              </a:rPr>
              <a:t>В PowerPoint 2007 видеоэлементы также воспроизводятся, однако при показе слайдов все содержиое, перекрывающее области видео, будет закрыто видеороликом.</a:t>
            </a:r>
          </a:p>
          <a:p>
            <a:pPr marL="685800" lvl="1" indent="-228600">
              <a:spcBef>
                <a:spcPct val="0"/>
              </a:spcBef>
              <a:buFontTx/>
              <a:buChar char="•"/>
            </a:pPr>
            <a:r>
              <a:rPr lang="ru-RU" noProof="0" dirty="0" smtClean="0">
                <a:solidFill>
                  <a:srgbClr val="000000"/>
                </a:solidFill>
                <a:ea typeface="Trebuchet MS" pitchFamily="34" charset="0"/>
                <a:cs typeface="Trebuchet MS" pitchFamily="34" charset="0"/>
                <a:sym typeface="Trebuchet MS" pitchFamily="34" charset="0"/>
              </a:rPr>
              <a:t>В PowerPoint 2003 видео не воспроизводится, но рамки видеоэлементов остаются на месте в виде статичных изображений. </a:t>
            </a:r>
            <a:r>
              <a:rPr lang="ru-RU" noProof="0" dirty="0" smtClean="0">
                <a:solidFill>
                  <a:srgbClr val="FFFFFF"/>
                </a:solidFill>
                <a:ea typeface="Trebuchet MS" pitchFamily="34" charset="0"/>
                <a:cs typeface="Trebuchet MS" pitchFamily="34" charset="0"/>
                <a:sym typeface="Trebuchet MS" pitchFamily="34" charset="0"/>
              </a:rPr>
              <a:t/>
            </a:r>
            <a:br>
              <a:rPr lang="ru-RU" noProof="0" dirty="0" smtClean="0">
                <a:solidFill>
                  <a:srgbClr val="FFFFFF"/>
                </a:solidFill>
                <a:ea typeface="Trebuchet MS" pitchFamily="34" charset="0"/>
                <a:cs typeface="Trebuchet MS" pitchFamily="34" charset="0"/>
                <a:sym typeface="Trebuchet MS" pitchFamily="34" charset="0"/>
              </a:rPr>
            </a:br>
            <a:endParaRPr lang="ru-RU" noProof="0" dirty="0" smtClean="0">
              <a:solidFill>
                <a:srgbClr val="FFFFFF"/>
              </a:solidFill>
              <a:ea typeface="Trebuchet MS" pitchFamily="34" charset="0"/>
              <a:cs typeface="Trebuchet MS" pitchFamily="34" charset="0"/>
              <a:sym typeface="Trebuchet MS" pitchFamily="34" charset="0"/>
            </a:endParaRPr>
          </a:p>
          <a:p>
            <a:pPr>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Видео</a:t>
            </a:r>
          </a:p>
          <a:p>
            <a:pPr marL="685800" lvl="1" indent="-228600">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Воспроизводится автоматически после каждого перехода между слайдами.</a:t>
            </a:r>
          </a:p>
          <a:p>
            <a:pPr marL="685800" lvl="1" indent="-228600">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Длится 15 секунд.</a:t>
            </a:r>
          </a:p>
          <a:p>
            <a:pPr marL="685800" lvl="1" indent="-228600">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Воспроизводится циклически.</a:t>
            </a:r>
            <a:b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br>
            <a:endParaRPr lang="ru-RU" noProof="0" dirty="0" smtClean="0">
              <a:solidFill>
                <a:srgbClr val="000000"/>
              </a:solidFill>
              <a:latin typeface="Calibri" pitchFamily="34" charset="0"/>
              <a:ea typeface="Trebuchet MS" pitchFamily="34" charset="0"/>
              <a:cs typeface="Trebuchet MS" pitchFamily="34" charset="0"/>
              <a:sym typeface="Trebuchet MS" pitchFamily="34" charset="0"/>
            </a:endParaRPr>
          </a:p>
          <a:p>
            <a:pPr>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Чтобы добавить слайды или изменить макет, выполните указанные ниже действия.</a:t>
            </a:r>
          </a:p>
          <a:p>
            <a:pPr marL="685800" lvl="1" indent="-228600">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Чтобы добавить слайд, на вкладке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Главная</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в группе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Слайды</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щелкните стрелку под кнопкой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Создать слайд</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и в разделе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Тема с движущимся фоном</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выберите макет.</a:t>
            </a:r>
          </a:p>
          <a:p>
            <a:pPr marL="685800" lvl="1" indent="-228600">
              <a:spcBef>
                <a:spcPct val="0"/>
              </a:spcBef>
              <a:buFont typeface="Trebuchet MS" pitchFamily="34" charset="0"/>
              <a:buAutoNum type="arabicPeriod"/>
            </a:pP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Чтобы изменить макет существующего слайда, на вкладке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Главная</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в группе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Слайды</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нажмите кнопку </a:t>
            </a:r>
            <a:r>
              <a:rPr lang="ru-RU" b="1" noProof="0" dirty="0" smtClean="0">
                <a:solidFill>
                  <a:srgbClr val="000000"/>
                </a:solidFill>
                <a:latin typeface="Calibri" pitchFamily="34" charset="0"/>
                <a:ea typeface="Trebuchet MS" pitchFamily="34" charset="0"/>
                <a:cs typeface="Trebuchet MS" pitchFamily="34" charset="0"/>
                <a:sym typeface="Trebuchet MS" pitchFamily="34" charset="0"/>
              </a:rPr>
              <a:t>Макет</a:t>
            </a:r>
            <a:r>
              <a:rPr lang="ru-RU" noProof="0" dirty="0" smtClean="0">
                <a:solidFill>
                  <a:srgbClr val="000000"/>
                </a:solidFill>
                <a:latin typeface="Calibri" pitchFamily="34" charset="0"/>
                <a:ea typeface="Trebuchet MS" pitchFamily="34" charset="0"/>
                <a:cs typeface="Trebuchet MS" pitchFamily="34" charset="0"/>
                <a:sym typeface="Trebuchet MS" pitchFamily="34" charset="0"/>
              </a:rPr>
              <a:t> и выберите нужный вариант.</a:t>
            </a:r>
            <a:r>
              <a:rPr lang="ru-RU" noProof="0" dirty="0" smtClean="0">
                <a:solidFill>
                  <a:srgbClr val="FFFFFF"/>
                </a:solidFill>
                <a:ea typeface="Trebuchet MS" pitchFamily="34" charset="0"/>
                <a:cs typeface="Trebuchet MS" pitchFamily="34" charset="0"/>
                <a:sym typeface="Trebuchet MS" pitchFamily="34" charset="0"/>
              </a:rPr>
              <a:t/>
            </a:r>
            <a:br>
              <a:rPr lang="ru-RU" noProof="0" dirty="0" smtClean="0">
                <a:solidFill>
                  <a:srgbClr val="FFFFFF"/>
                </a:solidFill>
                <a:ea typeface="Trebuchet MS" pitchFamily="34" charset="0"/>
                <a:cs typeface="Trebuchet MS" pitchFamily="34" charset="0"/>
                <a:sym typeface="Trebuchet MS" pitchFamily="34" charset="0"/>
              </a:rPr>
            </a:br>
            <a:endParaRPr lang="ru-RU" noProof="0" dirty="0" smtClean="0">
              <a:solidFill>
                <a:srgbClr val="FFFFFF"/>
              </a:solidFill>
              <a:ea typeface="Trebuchet MS" pitchFamily="34" charset="0"/>
              <a:cs typeface="Trebuchet MS" pitchFamily="34" charset="0"/>
              <a:sym typeface="Trebuchet MS" pitchFamily="34" charset="0"/>
            </a:endParaRPr>
          </a:p>
          <a:p>
            <a:pPr>
              <a:spcBef>
                <a:spcPct val="0"/>
              </a:spcBef>
              <a:buFont typeface="Trebuchet MS" pitchFamily="34" charset="0"/>
              <a:buAutoNum type="arabicPeriod"/>
            </a:pPr>
            <a:r>
              <a:rPr lang="ru-RU" noProof="0" dirty="0" smtClean="0">
                <a:solidFill>
                  <a:srgbClr val="FFFFFF"/>
                </a:solidFill>
                <a:ea typeface="Trebuchet MS" pitchFamily="34" charset="0"/>
                <a:cs typeface="Trebuchet MS" pitchFamily="34" charset="0"/>
                <a:sym typeface="Trebuchet MS" pitchFamily="34" charset="0"/>
              </a:rPr>
              <a:t>Другие анимированные элементы</a:t>
            </a:r>
          </a:p>
          <a:p>
            <a:pPr marL="685800" lvl="1" indent="-228600">
              <a:spcBef>
                <a:spcPct val="0"/>
              </a:spcBef>
              <a:buFontTx/>
              <a:buChar char="•"/>
            </a:pPr>
            <a:r>
              <a:rPr lang="ru-RU" noProof="0" dirty="0" smtClean="0">
                <a:solidFill>
                  <a:srgbClr val="FFFFFF"/>
                </a:solidFill>
                <a:ea typeface="Trebuchet MS" pitchFamily="34" charset="0"/>
                <a:cs typeface="Trebuchet MS" pitchFamily="34" charset="0"/>
                <a:sym typeface="Trebuchet MS" pitchFamily="34" charset="0"/>
              </a:rPr>
              <a:t>Любая аниация начинается после перехода к следующему слайду и запуска фонового видео.</a:t>
            </a:r>
          </a:p>
          <a:p>
            <a:pPr marL="685800" lvl="1" indent="-228600">
              <a:spcBef>
                <a:spcPct val="0"/>
              </a:spcBef>
              <a:buFont typeface="Trebuchet MS" pitchFamily="34" charset="0"/>
              <a:buChar char="•"/>
            </a:pPr>
            <a:endParaRPr lang="ru-RU" noProof="0" dirty="0" smtClean="0">
              <a:solidFill>
                <a:srgbClr val="FFFFFF"/>
              </a:solidFill>
              <a:ea typeface="Trebuchet MS" pitchFamily="34" charset="0"/>
              <a:cs typeface="Trebuchet MS" pitchFamily="34" charset="0"/>
              <a:sym typeface="Trebuchet MS" pitchFamily="34" charset="0"/>
            </a:endParaRPr>
          </a:p>
          <a:p>
            <a:pPr>
              <a:spcBef>
                <a:spcPct val="0"/>
              </a:spcBef>
              <a:buFont typeface="Trebuchet MS" pitchFamily="34" charset="0"/>
              <a:buAutoNum type="arabicPeriod"/>
            </a:pPr>
            <a:r>
              <a:rPr lang="ru-RU" noProof="0" dirty="0" smtClean="0">
                <a:solidFill>
                  <a:srgbClr val="FFFFFF"/>
                </a:solidFill>
                <a:ea typeface="Trebuchet MS" pitchFamily="34" charset="0"/>
                <a:cs typeface="Trebuchet MS" pitchFamily="34" charset="0"/>
                <a:sym typeface="Trebuchet MS" pitchFamily="34" charset="0"/>
              </a:rPr>
              <a:t>Макеты с видеоэффектами</a:t>
            </a:r>
          </a:p>
          <a:p>
            <a:pPr marL="685800" lvl="1" indent="-228600">
              <a:spcBef>
                <a:spcPct val="0"/>
              </a:spcBef>
              <a:buFontTx/>
              <a:buChar char="•"/>
            </a:pPr>
            <a:r>
              <a:rPr lang="ru-RU" noProof="0" dirty="0" smtClean="0">
                <a:solidFill>
                  <a:srgbClr val="FFFFFF"/>
                </a:solidFill>
                <a:ea typeface="Trebuchet MS" pitchFamily="34" charset="0"/>
                <a:cs typeface="Trebuchet MS" pitchFamily="34" charset="0"/>
                <a:sym typeface="Trebuchet MS" pitchFamily="34" charset="0"/>
              </a:rPr>
              <a:t>Макеты «(Зеленый) заголовок и содержимое» и «(Фиолетовый) заголовок и содержимое» создаются путем наложения цветов на видео.</a:t>
            </a:r>
          </a:p>
          <a:p>
            <a:pPr marL="1143000" lvl="2" indent="-228600">
              <a:spcBef>
                <a:spcPct val="0"/>
              </a:spcBef>
              <a:buFont typeface="Courier New" pitchFamily="49" charset="0"/>
              <a:buChar char="o"/>
            </a:pPr>
            <a:r>
              <a:rPr lang="ru-RU" noProof="0" dirty="0" smtClean="0">
                <a:solidFill>
                  <a:srgbClr val="FFFFFF"/>
                </a:solidFill>
                <a:ea typeface="Trebuchet MS" pitchFamily="34" charset="0"/>
                <a:cs typeface="Trebuchet MS" pitchFamily="34" charset="0"/>
                <a:sym typeface="Trebuchet MS" pitchFamily="34" charset="0"/>
              </a:rPr>
              <a:t>Выделив видео, на вкладке </a:t>
            </a:r>
            <a:r>
              <a:rPr lang="ru-RU" b="1" noProof="0" dirty="0" smtClean="0">
                <a:solidFill>
                  <a:srgbClr val="FFFFFF"/>
                </a:solidFill>
                <a:ea typeface="Trebuchet MS" pitchFamily="34" charset="0"/>
                <a:cs typeface="Trebuchet MS" pitchFamily="34" charset="0"/>
                <a:sym typeface="Trebuchet MS" pitchFamily="34" charset="0"/>
              </a:rPr>
              <a:t>Работа с видео</a:t>
            </a:r>
            <a:r>
              <a:rPr lang="ru-RU" noProof="0" dirty="0" smtClean="0">
                <a:solidFill>
                  <a:srgbClr val="FFFFFF"/>
                </a:solidFill>
                <a:ea typeface="Trebuchet MS" pitchFamily="34" charset="0"/>
                <a:cs typeface="Trebuchet MS" pitchFamily="34" charset="0"/>
                <a:sym typeface="Trebuchet MS" pitchFamily="34" charset="0"/>
              </a:rPr>
              <a:t> откройте вложенную вкладку </a:t>
            </a:r>
            <a:r>
              <a:rPr lang="ru-RU" b="1" noProof="0" dirty="0" smtClean="0">
                <a:solidFill>
                  <a:srgbClr val="FFFFFF"/>
                </a:solidFill>
                <a:ea typeface="Trebuchet MS" pitchFamily="34" charset="0"/>
                <a:cs typeface="Trebuchet MS" pitchFamily="34" charset="0"/>
                <a:sym typeface="Trebuchet MS" pitchFamily="34" charset="0"/>
              </a:rPr>
              <a:t>Формат</a:t>
            </a:r>
            <a:r>
              <a:rPr lang="ru-RU" noProof="0" dirty="0" smtClean="0">
                <a:solidFill>
                  <a:srgbClr val="FFFFFF"/>
                </a:solidFill>
                <a:ea typeface="Trebuchet MS" pitchFamily="34" charset="0"/>
                <a:cs typeface="Trebuchet MS" pitchFamily="34" charset="0"/>
                <a:sym typeface="Trebuchet MS" pitchFamily="34" charset="0"/>
              </a:rPr>
              <a:t>, в группе </a:t>
            </a:r>
            <a:r>
              <a:rPr lang="ru-RU" b="1" noProof="0" dirty="0" smtClean="0">
                <a:solidFill>
                  <a:srgbClr val="FFFFFF"/>
                </a:solidFill>
                <a:ea typeface="Trebuchet MS" pitchFamily="34" charset="0"/>
                <a:cs typeface="Trebuchet MS" pitchFamily="34" charset="0"/>
                <a:sym typeface="Trebuchet MS" pitchFamily="34" charset="0"/>
              </a:rPr>
              <a:t>Настройка</a:t>
            </a:r>
            <a:r>
              <a:rPr lang="ru-RU" noProof="0" dirty="0" smtClean="0">
                <a:solidFill>
                  <a:srgbClr val="FFFFFF"/>
                </a:solidFill>
                <a:ea typeface="Trebuchet MS" pitchFamily="34" charset="0"/>
                <a:cs typeface="Trebuchet MS" pitchFamily="34" charset="0"/>
                <a:sym typeface="Trebuchet MS" pitchFamily="34" charset="0"/>
              </a:rPr>
              <a:t> нажмите кнопку </a:t>
            </a:r>
            <a:r>
              <a:rPr lang="ru-RU" b="1" noProof="0" dirty="0" smtClean="0">
                <a:solidFill>
                  <a:srgbClr val="FFFFFF"/>
                </a:solidFill>
                <a:ea typeface="Trebuchet MS" pitchFamily="34" charset="0"/>
                <a:cs typeface="Trebuchet MS" pitchFamily="34" charset="0"/>
                <a:sym typeface="Trebuchet MS" pitchFamily="34" charset="0"/>
              </a:rPr>
              <a:t>Цвет</a:t>
            </a:r>
            <a:r>
              <a:rPr lang="ru-RU" noProof="0" dirty="0" smtClean="0">
                <a:solidFill>
                  <a:srgbClr val="FFFFFF"/>
                </a:solidFill>
                <a:ea typeface="Trebuchet MS" pitchFamily="34" charset="0"/>
                <a:cs typeface="Trebuchet MS" pitchFamily="34" charset="0"/>
                <a:sym typeface="Trebuchet MS" pitchFamily="34" charset="0"/>
              </a:rPr>
              <a:t> и выберите вариант </a:t>
            </a:r>
            <a:r>
              <a:rPr lang="ru-RU" b="1" noProof="0" dirty="0" smtClean="0">
                <a:solidFill>
                  <a:srgbClr val="FFFFFF"/>
                </a:solidFill>
                <a:ea typeface="Trebuchet MS" pitchFamily="34" charset="0"/>
                <a:cs typeface="Trebuchet MS" pitchFamily="34" charset="0"/>
                <a:sym typeface="Trebuchet MS" pitchFamily="34" charset="0"/>
              </a:rPr>
              <a:t>Оранжевый, светлый контрастный цвет 6</a:t>
            </a:r>
            <a:r>
              <a:rPr lang="ru-RU" noProof="0" dirty="0" smtClean="0">
                <a:solidFill>
                  <a:srgbClr val="FFFFFF"/>
                </a:solidFill>
                <a:ea typeface="Trebuchet MS" pitchFamily="34" charset="0"/>
                <a:cs typeface="Trebuchet MS" pitchFamily="34" charset="0"/>
                <a:sym typeface="Trebuchet MS" pitchFamily="34" charset="0"/>
              </a:rPr>
              <a:t> (третья строка, седьмой элемент слева) или </a:t>
            </a:r>
            <a:r>
              <a:rPr lang="ru-RU" b="1" noProof="0" dirty="0" smtClean="0">
                <a:solidFill>
                  <a:srgbClr val="FFFFFF"/>
                </a:solidFill>
                <a:ea typeface="Trebuchet MS" pitchFamily="34" charset="0"/>
                <a:cs typeface="Trebuchet MS" pitchFamily="34" charset="0"/>
                <a:sym typeface="Trebuchet MS" pitchFamily="34" charset="0"/>
              </a:rPr>
              <a:t>Темно-бирюзовый, светлый контрастный цвет 5</a:t>
            </a:r>
            <a:r>
              <a:rPr lang="ru-RU" noProof="0" dirty="0" smtClean="0">
                <a:solidFill>
                  <a:srgbClr val="FFFFFF"/>
                </a:solidFill>
                <a:ea typeface="Trebuchet MS" pitchFamily="34" charset="0"/>
                <a:cs typeface="Trebuchet MS" pitchFamily="34" charset="0"/>
                <a:sym typeface="Trebuchet MS" pitchFamily="34" charset="0"/>
              </a:rPr>
              <a:t> (третья строка, шестой элемент слева).</a:t>
            </a:r>
            <a:endParaRPr lang="ru-RU" baseline="0" noProof="0" dirty="0" smtClean="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2</a:t>
            </a:fld>
            <a:endParaRPr lang="en-US"/>
          </a:p>
        </p:txBody>
      </p:sp>
    </p:spTree>
    <p:extLst>
      <p:ext uri="{BB962C8B-B14F-4D97-AF65-F5344CB8AC3E}">
        <p14:creationId xmlns:p14="http://schemas.microsoft.com/office/powerpoint/2010/main" val="17130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3</a:t>
            </a:fld>
            <a:endParaRPr lang="en-US"/>
          </a:p>
        </p:txBody>
      </p:sp>
    </p:spTree>
    <p:extLst>
      <p:ext uri="{BB962C8B-B14F-4D97-AF65-F5344CB8AC3E}">
        <p14:creationId xmlns:p14="http://schemas.microsoft.com/office/powerpoint/2010/main" val="17130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4</a:t>
            </a:fld>
            <a:endParaRPr lang="en-US"/>
          </a:p>
        </p:txBody>
      </p:sp>
    </p:spTree>
    <p:extLst>
      <p:ext uri="{BB962C8B-B14F-4D97-AF65-F5344CB8AC3E}">
        <p14:creationId xmlns:p14="http://schemas.microsoft.com/office/powerpoint/2010/main" val="220838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5</a:t>
            </a:fld>
            <a:endParaRPr lang="en-US"/>
          </a:p>
        </p:txBody>
      </p:sp>
    </p:spTree>
    <p:extLst>
      <p:ext uri="{BB962C8B-B14F-4D97-AF65-F5344CB8AC3E}">
        <p14:creationId xmlns:p14="http://schemas.microsoft.com/office/powerpoint/2010/main" val="354480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18</a:t>
            </a:fld>
            <a:endParaRPr lang="en-US"/>
          </a:p>
        </p:txBody>
      </p:sp>
    </p:spTree>
    <p:extLst>
      <p:ext uri="{BB962C8B-B14F-4D97-AF65-F5344CB8AC3E}">
        <p14:creationId xmlns:p14="http://schemas.microsoft.com/office/powerpoint/2010/main" val="239299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900"/>
            </a:lvl1pPr>
          </a:lstStyle>
          <a:p>
            <a:fld id="{ACF4D067-4ADC-4E44-A8E1-EC6D134DA828}" type="datetimeFigureOut">
              <a:rPr lang="en-US" smtClean="0"/>
              <a:pPr/>
              <a:t>8/31/2012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08A7F96F-1D34-4AD8-A324-DDD9B7126D3B}" type="slidenum">
              <a:rPr lang="en-US" smtClean="0"/>
              <a:pPr/>
              <a:t>‹#›</a:t>
            </a:fld>
            <a:endParaRPr lang="en-US"/>
          </a:p>
        </p:txBody>
      </p:sp>
      <p:sp>
        <p:nvSpPr>
          <p:cNvPr id="7" name="Rectangle 6"/>
          <p:cNvSpPr/>
          <p:nvPr userDrawn="1"/>
        </p:nvSpPr>
        <p:spPr>
          <a:xfrm>
            <a:off x="0" y="0"/>
            <a:ext cx="9144000" cy="1614482"/>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 name="Rectangle 7"/>
          <p:cNvSpPr/>
          <p:nvPr userDrawn="1"/>
        </p:nvSpPr>
        <p:spPr>
          <a:xfrm>
            <a:off x="0" y="4485737"/>
            <a:ext cx="9144000" cy="237226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0" name="Freeform 5"/>
          <p:cNvSpPr>
            <a:spLocks/>
          </p:cNvSpPr>
          <p:nvPr userDrawn="1"/>
        </p:nvSpPr>
        <p:spPr bwMode="auto">
          <a:xfrm flipH="1">
            <a:off x="0" y="-1"/>
            <a:ext cx="9144000" cy="1236133"/>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userDrawn="1"/>
        </p:nvSpPr>
        <p:spPr bwMode="auto">
          <a:xfrm>
            <a:off x="0" y="653038"/>
            <a:ext cx="9144000" cy="13077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flipH="1">
            <a:off x="0" y="5207597"/>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auto">
          <a:xfrm flipH="1">
            <a:off x="0" y="4792133"/>
            <a:ext cx="9144000" cy="1311400"/>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64" name="Group 63"/>
          <p:cNvGrpSpPr/>
          <p:nvPr userDrawn="1"/>
        </p:nvGrpSpPr>
        <p:grpSpPr>
          <a:xfrm>
            <a:off x="0" y="1826213"/>
            <a:ext cx="9144000" cy="787591"/>
            <a:chOff x="0" y="1757974"/>
            <a:chExt cx="9144000" cy="787591"/>
          </a:xfrm>
        </p:grpSpPr>
        <p:sp>
          <p:nvSpPr>
            <p:cNvPr id="61" name="Rectangle 60"/>
            <p:cNvSpPr/>
            <p:nvPr userDrawn="1"/>
          </p:nvSpPr>
          <p:spPr>
            <a:xfrm>
              <a:off x="0" y="1757974"/>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2" name="Rectangle 61"/>
            <p:cNvSpPr/>
            <p:nvPr userDrawn="1"/>
          </p:nvSpPr>
          <p:spPr>
            <a:xfrm>
              <a:off x="0" y="2232425"/>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3" name="Rectangle 62"/>
            <p:cNvSpPr/>
            <p:nvPr userDrawn="1"/>
          </p:nvSpPr>
          <p:spPr>
            <a:xfrm>
              <a:off x="0" y="2499846"/>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65" name="Group 64"/>
          <p:cNvGrpSpPr/>
          <p:nvPr userDrawn="1"/>
        </p:nvGrpSpPr>
        <p:grpSpPr>
          <a:xfrm flipH="1">
            <a:off x="236002" y="3637911"/>
            <a:ext cx="886426" cy="3139424"/>
            <a:chOff x="-1028119" y="544938"/>
            <a:chExt cx="1194223" cy="4229538"/>
          </a:xfrm>
        </p:grpSpPr>
        <p:sp>
          <p:nvSpPr>
            <p:cNvPr id="66" name="Oval 65"/>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7" name="Oval 66"/>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8" name="Oval 67"/>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9" name="Oval 68"/>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0" name="Oval 69"/>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1" name="Oval 70"/>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2" name="Oval 71"/>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3" name="Oval 72"/>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4" name="Oval 73"/>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5" name="Oval 74"/>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6" name="Oval 75"/>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7" name="Oval 76"/>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8" name="Oval 77"/>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9" name="Oval 78"/>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0" name="Oval 79"/>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1" name="Oval 80"/>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2" name="Oval 81"/>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17" name="Group 16"/>
          <p:cNvGrpSpPr/>
          <p:nvPr userDrawn="1"/>
        </p:nvGrpSpPr>
        <p:grpSpPr>
          <a:xfrm>
            <a:off x="88654" y="12213"/>
            <a:ext cx="7907251" cy="3467973"/>
            <a:chOff x="-1028119" y="544938"/>
            <a:chExt cx="9643677" cy="4229538"/>
          </a:xfrm>
        </p:grpSpPr>
        <p:sp>
          <p:nvSpPr>
            <p:cNvPr id="18" name="Oval 17"/>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2" name="Oval 31"/>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3" name="Oval 32"/>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2" name="Title 1"/>
          <p:cNvSpPr>
            <a:spLocks noGrp="1"/>
          </p:cNvSpPr>
          <p:nvPr>
            <p:ph type="ctrTitle" hasCustomPrompt="1"/>
          </p:nvPr>
        </p:nvSpPr>
        <p:spPr>
          <a:xfrm>
            <a:off x="685800" y="2328823"/>
            <a:ext cx="7772400" cy="1470025"/>
          </a:xfrm>
        </p:spPr>
        <p:txBody>
          <a:bodyPr anchor="b"/>
          <a:lstStyle>
            <a:lvl1pPr algn="ctr">
              <a:defRPr>
                <a:solidFill>
                  <a:schemeClr val="tx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3694733"/>
            <a:ext cx="7772400" cy="877267"/>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9332"/>
            <a:ext cx="5111750" cy="4978666"/>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1435099"/>
            <a:ext cx="2322513" cy="4983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F4D067-4ADC-4E44-A8E1-EC6D134DA82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lvl1pPr>
              <a:defRPr/>
            </a:lvl1pPr>
          </a:lstStyle>
          <a:p>
            <a:r>
              <a:rPr lang="ru-RU" smtClean="0"/>
              <a:t>Образец заголовка</a:t>
            </a:r>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43001" y="1507067"/>
            <a:ext cx="7543800" cy="385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43000" y="5401734"/>
            <a:ext cx="7560733" cy="101653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F4D067-4ADC-4E44-A8E1-EC6D134DA82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p>
            <a:r>
              <a:rPr lang="ru-RU" smtClean="0"/>
              <a:t>Образец заголовка</a:t>
            </a:r>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F4D067-4ADC-4E44-A8E1-EC6D134DA82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Green)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6">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59" name="Group 58"/>
          <p:cNvGrpSpPr/>
          <p:nvPr userDrawn="1"/>
        </p:nvGrpSpPr>
        <p:grpSpPr>
          <a:xfrm>
            <a:off x="0" y="-1"/>
            <a:ext cx="9144000" cy="1371601"/>
            <a:chOff x="0" y="-1"/>
            <a:chExt cx="9144000" cy="1371601"/>
          </a:xfrm>
        </p:grpSpPr>
        <p:sp>
          <p:nvSpPr>
            <p:cNvPr id="60"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1"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2"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F4D067-4ADC-4E44-A8E1-EC6D134DA82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65"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extLst>
      <p:ext uri="{BB962C8B-B14F-4D97-AF65-F5344CB8AC3E}">
        <p14:creationId xmlns:p14="http://schemas.microsoft.com/office/powerpoint/2010/main" val="3704876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Purple)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5">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55" name="Group 54"/>
          <p:cNvGrpSpPr/>
          <p:nvPr userDrawn="1"/>
        </p:nvGrpSpPr>
        <p:grpSpPr>
          <a:xfrm>
            <a:off x="0" y="-1"/>
            <a:ext cx="9144000" cy="1371601"/>
            <a:chOff x="0" y="-1"/>
            <a:chExt cx="9144000" cy="1371601"/>
          </a:xfrm>
        </p:grpSpPr>
        <p:sp>
          <p:nvSpPr>
            <p:cNvPr id="56"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8"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F4D067-4ADC-4E44-A8E1-EC6D134DA82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60"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extLst>
      <p:ext uri="{BB962C8B-B14F-4D97-AF65-F5344CB8AC3E}">
        <p14:creationId xmlns:p14="http://schemas.microsoft.com/office/powerpoint/2010/main" val="268846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96446" y="4605298"/>
            <a:ext cx="7772400" cy="1362075"/>
          </a:xfrm>
        </p:spPr>
        <p:txBody>
          <a:bodyPr anchor="t"/>
          <a:lstStyle>
            <a:lvl1pPr algn="l">
              <a:defRPr sz="4000" b="1" cap="all">
                <a:solidFill>
                  <a:schemeClr val="accent4">
                    <a:lumMod val="60000"/>
                    <a:lumOff val="40000"/>
                  </a:schemeClr>
                </a:solidFill>
              </a:defRPr>
            </a:lvl1pPr>
          </a:lstStyle>
          <a:p>
            <a:r>
              <a:rPr lang="ru-RU" smtClean="0"/>
              <a:t>Образец заголовка</a:t>
            </a:r>
            <a:endParaRPr lang="en-US"/>
          </a:p>
        </p:txBody>
      </p:sp>
      <p:sp>
        <p:nvSpPr>
          <p:cNvPr id="3" name="Text Placeholder 2"/>
          <p:cNvSpPr>
            <a:spLocks noGrp="1"/>
          </p:cNvSpPr>
          <p:nvPr>
            <p:ph type="body" idx="1"/>
          </p:nvPr>
        </p:nvSpPr>
        <p:spPr>
          <a:xfrm>
            <a:off x="1196446" y="3916392"/>
            <a:ext cx="7772400" cy="6889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F4D067-4ADC-4E44-A8E1-EC6D134DA82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7" name="Rectangle 6"/>
          <p:cNvSpPr/>
          <p:nvPr userDrawn="1"/>
        </p:nvSpPr>
        <p:spPr>
          <a:xfrm>
            <a:off x="0" y="0"/>
            <a:ext cx="9144000" cy="2993366"/>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 name="Rectangle 7"/>
          <p:cNvSpPr/>
          <p:nvPr userDrawn="1"/>
        </p:nvSpPr>
        <p:spPr>
          <a:xfrm>
            <a:off x="0" y="3174519"/>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9" name="Rectangle 8"/>
          <p:cNvSpPr/>
          <p:nvPr userDrawn="1"/>
        </p:nvSpPr>
        <p:spPr>
          <a:xfrm>
            <a:off x="0" y="3648970"/>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0" name="Rectangle 9"/>
          <p:cNvSpPr/>
          <p:nvPr userDrawn="1"/>
        </p:nvSpPr>
        <p:spPr>
          <a:xfrm>
            <a:off x="0" y="3916391"/>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nvGrpSpPr>
          <p:cNvPr id="11" name="Group 10"/>
          <p:cNvGrpSpPr/>
          <p:nvPr userDrawn="1"/>
        </p:nvGrpSpPr>
        <p:grpSpPr>
          <a:xfrm>
            <a:off x="88654" y="12213"/>
            <a:ext cx="7907251" cy="3467973"/>
            <a:chOff x="-1028119" y="544938"/>
            <a:chExt cx="9643677" cy="4229538"/>
          </a:xfrm>
        </p:grpSpPr>
        <p:sp>
          <p:nvSpPr>
            <p:cNvPr id="12" name="Oval 11"/>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2" name="Oval 31"/>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3" name="Oval 32"/>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193800" y="1558925"/>
            <a:ext cx="362267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6405" y="1558925"/>
            <a:ext cx="359039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CF4D067-4ADC-4E44-A8E1-EC6D134DA82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193800" y="1457320"/>
            <a:ext cx="3622675" cy="667811"/>
          </a:xfrm>
        </p:spPr>
        <p:txBody>
          <a:bodyPr anchor="ctr"/>
          <a:lstStyle>
            <a:lvl1pPr marL="0" marR="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a:pPr>
            <a:r>
              <a:rPr lang="ru-RU" smtClean="0"/>
              <a:t>Образец текста</a:t>
            </a:r>
          </a:p>
        </p:txBody>
      </p:sp>
      <p:sp>
        <p:nvSpPr>
          <p:cNvPr id="4" name="Content Placeholder 3"/>
          <p:cNvSpPr>
            <a:spLocks noGrp="1"/>
          </p:cNvSpPr>
          <p:nvPr>
            <p:ph sz="half" idx="2"/>
          </p:nvPr>
        </p:nvSpPr>
        <p:spPr>
          <a:xfrm>
            <a:off x="1193800" y="2159000"/>
            <a:ext cx="3622675"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68647" y="1457320"/>
            <a:ext cx="3624098" cy="66781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68647" y="2159000"/>
            <a:ext cx="3624098"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CF4D067-4ADC-4E44-A8E1-EC6D134DA828}" type="datetimeFigureOut">
              <a:rPr lang="en-US" smtClean="0"/>
              <a:pPr/>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CF4D067-4ADC-4E44-A8E1-EC6D134DA828}"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4D067-4ADC-4E44-A8E1-EC6D134DA828}"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a:blip r:embed="rId15"/>
          <a:stretch>
            <a:fillRect/>
          </a:stretch>
        </p:blipFill>
        <p:spPr>
          <a:xfrm>
            <a:off x="0" y="1337094"/>
            <a:ext cx="9144000" cy="5520906"/>
          </a:xfrm>
          <a:prstGeom prst="rect">
            <a:avLst/>
          </a:prstGeom>
        </p:spPr>
      </p:pic>
      <p:sp>
        <p:nvSpPr>
          <p:cNvPr id="8" name="Rectangle 7"/>
          <p:cNvSpPr/>
          <p:nvPr/>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 name="Date Placeholder 3"/>
          <p:cNvSpPr>
            <a:spLocks noGrp="1"/>
          </p:cNvSpPr>
          <p:nvPr>
            <p:ph type="dt" sz="half" idx="2"/>
          </p:nvPr>
        </p:nvSpPr>
        <p:spPr>
          <a:xfrm>
            <a:off x="0" y="6598025"/>
            <a:ext cx="1143000" cy="304800"/>
          </a:xfrm>
          <a:prstGeom prst="rect">
            <a:avLst/>
          </a:prstGeom>
        </p:spPr>
        <p:txBody>
          <a:bodyPr vert="horz" lIns="91440" tIns="45720" rIns="91440" bIns="45720" rtlCol="0" anchor="b"/>
          <a:lstStyle>
            <a:lvl1pPr algn="l">
              <a:defRPr sz="900">
                <a:solidFill>
                  <a:schemeClr val="tx1">
                    <a:tint val="75000"/>
                  </a:schemeClr>
                </a:solidFill>
              </a:defRPr>
            </a:lvl1pPr>
          </a:lstStyle>
          <a:p>
            <a:fld id="{ACF4D067-4ADC-4E44-A8E1-EC6D134DA828}" type="datetimeFigureOut">
              <a:rPr lang="en-US" smtClean="0"/>
              <a:pPr/>
              <a:t>8/31/2012</a:t>
            </a:fld>
            <a:endParaRPr lang="en-US"/>
          </a:p>
        </p:txBody>
      </p:sp>
      <p:sp>
        <p:nvSpPr>
          <p:cNvPr id="5" name="Footer Placeholder 4"/>
          <p:cNvSpPr>
            <a:spLocks noGrp="1"/>
          </p:cNvSpPr>
          <p:nvPr>
            <p:ph type="ftr" sz="quarter" idx="3"/>
          </p:nvPr>
        </p:nvSpPr>
        <p:spPr>
          <a:xfrm>
            <a:off x="1219200" y="6598025"/>
            <a:ext cx="6705600" cy="3048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598025"/>
            <a:ext cx="609600" cy="304800"/>
          </a:xfrm>
          <a:prstGeom prst="rect">
            <a:avLst/>
          </a:prstGeom>
        </p:spPr>
        <p:txBody>
          <a:bodyPr vert="horz" lIns="91440" tIns="45720" rIns="91440" bIns="45720" rtlCol="0" anchor="b"/>
          <a:lstStyle>
            <a:lvl1pPr algn="r">
              <a:defRPr sz="900">
                <a:solidFill>
                  <a:schemeClr val="tx1">
                    <a:tint val="75000"/>
                  </a:schemeClr>
                </a:solidFill>
              </a:defRPr>
            </a:lvl1pPr>
          </a:lstStyle>
          <a:p>
            <a:fld id="{08A7F96F-1D34-4AD8-A324-DDD9B7126D3B}" type="slidenum">
              <a:rPr lang="en-US" smtClean="0"/>
              <a:pPr/>
              <a:t>‹#›</a:t>
            </a:fld>
            <a:endParaRPr lang="en-US"/>
          </a:p>
        </p:txBody>
      </p:sp>
      <p:grpSp>
        <p:nvGrpSpPr>
          <p:cNvPr id="76" name="Group 75"/>
          <p:cNvGrpSpPr/>
          <p:nvPr/>
        </p:nvGrpSpPr>
        <p:grpSpPr>
          <a:xfrm>
            <a:off x="0" y="-1"/>
            <a:ext cx="9144000" cy="1371601"/>
            <a:chOff x="0" y="-1"/>
            <a:chExt cx="9144000" cy="1371601"/>
          </a:xfrm>
        </p:grpSpPr>
        <p:sp>
          <p:nvSpPr>
            <p:cNvPr id="15"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0" name="Freeform 5"/>
          <p:cNvSpPr>
            <a:spLocks/>
          </p:cNvSpPr>
          <p:nvPr/>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88654" y="12213"/>
            <a:ext cx="7907251" cy="6765122"/>
            <a:chOff x="88654" y="12213"/>
            <a:chExt cx="7907251" cy="6765122"/>
          </a:xfrm>
        </p:grpSpPr>
        <p:grpSp>
          <p:nvGrpSpPr>
            <p:cNvPr id="51" name="Group 50"/>
            <p:cNvGrpSpPr/>
            <p:nvPr userDrawn="1"/>
          </p:nvGrpSpPr>
          <p:grpSpPr>
            <a:xfrm>
              <a:off x="88654" y="12213"/>
              <a:ext cx="7907251" cy="3467973"/>
              <a:chOff x="-1028119" y="544938"/>
              <a:chExt cx="9643677" cy="4229538"/>
            </a:xfrm>
          </p:grpSpPr>
          <p:sp>
            <p:nvSpPr>
              <p:cNvPr id="39" name="Oval 38"/>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0" name="Oval 49"/>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0" name="Oval 69"/>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1" name="Oval 70"/>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2" name="Oval 71"/>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3" name="Oval 72"/>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4" name="Oval 73"/>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52" name="Group 51"/>
            <p:cNvGrpSpPr/>
            <p:nvPr userDrawn="1"/>
          </p:nvGrpSpPr>
          <p:grpSpPr>
            <a:xfrm flipH="1">
              <a:off x="236002" y="3637911"/>
              <a:ext cx="886426" cy="3139424"/>
              <a:chOff x="-1028119" y="544938"/>
              <a:chExt cx="1194223" cy="4229538"/>
            </a:xfrm>
          </p:grpSpPr>
          <p:sp>
            <p:nvSpPr>
              <p:cNvPr id="53" name="Oval 5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4" name="Oval 5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5" name="Oval 5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6" name="Oval 5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7" name="Oval 5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8" name="Oval 5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9" name="Oval 5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0" name="Oval 5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1" name="Oval 6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2" name="Oval 6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3" name="Oval 6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4" name="Oval 6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5" name="Oval 6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6" name="Oval 6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7" name="Oval 6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8" name="Oval 6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9" name="Oval 6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sp>
        <p:nvSpPr>
          <p:cNvPr id="2" name="Title Placeholder 1"/>
          <p:cNvSpPr>
            <a:spLocks noGrp="1"/>
          </p:cNvSpPr>
          <p:nvPr>
            <p:ph type="title"/>
          </p:nvPr>
        </p:nvSpPr>
        <p:spPr>
          <a:xfrm>
            <a:off x="981217" y="198435"/>
            <a:ext cx="7705581"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93800" y="1558925"/>
            <a:ext cx="7492998" cy="4859336"/>
          </a:xfrm>
          <a:prstGeom prst="rect">
            <a:avLst/>
          </a:prstGeom>
        </p:spPr>
        <p:txBody>
          <a:bodyPr vert="horz" lIns="91440" tIns="45720" rIns="91440" bIns="45720" rtlCol="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txStyles>
    <p:titleStyle>
      <a:lvl1pPr algn="l" defTabSz="914400" rtl="0" eaLnBrk="1" latinLnBrk="0" hangingPunct="1">
        <a:lnSpc>
          <a:spcPct val="80000"/>
        </a:lnSpc>
        <a:spcBef>
          <a:spcPct val="0"/>
        </a:spcBef>
        <a:buNone/>
        <a:defRPr sz="4400" kern="1200">
          <a:solidFill>
            <a:schemeClr val="accent4">
              <a:lumMod val="75000"/>
            </a:schemeClr>
          </a:solidFill>
          <a:latin typeface="+mj-lt"/>
          <a:ea typeface="+mj-ea"/>
          <a:cs typeface="+mj-cs"/>
        </a:defRPr>
      </a:lvl1pPr>
    </p:titleStyle>
    <p:body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422" y="2802351"/>
            <a:ext cx="7772400" cy="1470025"/>
          </a:xfrm>
        </p:spPr>
        <p:txBody>
          <a:bodyPr/>
          <a:lstStyle/>
          <a:p>
            <a:r>
              <a:rPr lang="en-US" sz="6000" b="1" dirty="0">
                <a:effectLst>
                  <a:outerShdw blurRad="38100" dist="38100" dir="2700000" algn="tl">
                    <a:srgbClr val="000000">
                      <a:alpha val="43137"/>
                    </a:srgbClr>
                  </a:outerShdw>
                  <a:reflection blurRad="6350" stA="55000" endA="300" endPos="45500" dir="5400000" sy="-100000" algn="bl" rotWithShape="0"/>
                </a:effectLst>
              </a:rPr>
              <a:t>Students’ Fairs carried out at OSENU</a:t>
            </a:r>
            <a:endParaRPr lang="ru-RU" sz="6000"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Прямоугольник 3"/>
          <p:cNvSpPr/>
          <p:nvPr/>
        </p:nvSpPr>
        <p:spPr>
          <a:xfrm>
            <a:off x="816422" y="216850"/>
            <a:ext cx="8066313" cy="1200329"/>
          </a:xfrm>
          <a:prstGeom prst="rect">
            <a:avLst/>
          </a:prstGeom>
        </p:spPr>
        <p:txBody>
          <a:bodyPr wrap="square">
            <a:spAutoFit/>
          </a:bodyPr>
          <a:lstStyle/>
          <a:p>
            <a:pPr lvl="0" algn="ctr"/>
            <a:r>
              <a:rPr lang="en-US" sz="3600" b="1" dirty="0">
                <a:ln w="17780" cmpd="sng">
                  <a:solidFill>
                    <a:schemeClr val="accent1">
                      <a:lumMod val="50000"/>
                    </a:schemeClr>
                  </a:solidFill>
                  <a:prstDash val="solid"/>
                  <a:miter lim="800000"/>
                </a:ln>
                <a:solidFill>
                  <a:srgbClr val="FFFF00"/>
                </a:solidFill>
                <a:effectLst>
                  <a:outerShdw blurRad="50800" algn="tl" rotWithShape="0">
                    <a:srgbClr val="000000"/>
                  </a:outerShdw>
                </a:effectLst>
                <a:latin typeface="Arial Black" pitchFamily="34" charset="0"/>
                <a:ea typeface="Verdana" pitchFamily="34" charset="0"/>
                <a:cs typeface="Verdana" pitchFamily="34" charset="0"/>
              </a:rPr>
              <a:t>Odessa State </a:t>
            </a:r>
            <a:endParaRPr lang="en-US" sz="3600" b="1" dirty="0" smtClean="0">
              <a:ln w="17780" cmpd="sng">
                <a:solidFill>
                  <a:schemeClr val="accent1">
                    <a:lumMod val="50000"/>
                  </a:schemeClr>
                </a:solidFill>
                <a:prstDash val="solid"/>
                <a:miter lim="800000"/>
              </a:ln>
              <a:solidFill>
                <a:srgbClr val="FFFF00"/>
              </a:solidFill>
              <a:effectLst>
                <a:outerShdw blurRad="50800" algn="tl" rotWithShape="0">
                  <a:srgbClr val="000000"/>
                </a:outerShdw>
              </a:effectLst>
              <a:latin typeface="Arial Black" pitchFamily="34" charset="0"/>
              <a:ea typeface="Verdana" pitchFamily="34" charset="0"/>
              <a:cs typeface="Verdana" pitchFamily="34" charset="0"/>
            </a:endParaRPr>
          </a:p>
          <a:p>
            <a:pPr lvl="0" algn="ctr"/>
            <a:r>
              <a:rPr lang="en-US" sz="3600" b="1" dirty="0" smtClean="0">
                <a:ln w="17780" cmpd="sng">
                  <a:solidFill>
                    <a:schemeClr val="accent1">
                      <a:lumMod val="50000"/>
                    </a:schemeClr>
                  </a:solidFill>
                  <a:prstDash val="solid"/>
                  <a:miter lim="800000"/>
                </a:ln>
                <a:solidFill>
                  <a:srgbClr val="FFFF00"/>
                </a:solidFill>
                <a:effectLst>
                  <a:outerShdw blurRad="50800" algn="tl" rotWithShape="0">
                    <a:srgbClr val="000000"/>
                  </a:outerShdw>
                </a:effectLst>
                <a:latin typeface="Arial Black" pitchFamily="34" charset="0"/>
                <a:ea typeface="Verdana" pitchFamily="34" charset="0"/>
                <a:cs typeface="Verdana" pitchFamily="34" charset="0"/>
              </a:rPr>
              <a:t>Environmental </a:t>
            </a:r>
            <a:r>
              <a:rPr lang="en-US" sz="3600" b="1" dirty="0">
                <a:ln w="17780" cmpd="sng">
                  <a:solidFill>
                    <a:schemeClr val="accent1">
                      <a:lumMod val="50000"/>
                    </a:schemeClr>
                  </a:solidFill>
                  <a:prstDash val="solid"/>
                  <a:miter lim="800000"/>
                </a:ln>
                <a:solidFill>
                  <a:srgbClr val="FFFF00"/>
                </a:solidFill>
                <a:effectLst>
                  <a:outerShdw blurRad="50800" algn="tl" rotWithShape="0">
                    <a:srgbClr val="000000"/>
                  </a:outerShdw>
                </a:effectLst>
                <a:latin typeface="Arial Black" pitchFamily="34" charset="0"/>
                <a:ea typeface="Verdana" pitchFamily="34" charset="0"/>
                <a:cs typeface="Verdana" pitchFamily="34" charset="0"/>
              </a:rPr>
              <a:t>University </a:t>
            </a:r>
            <a:endParaRPr lang="ru-RU" sz="1200" b="1" dirty="0">
              <a:ln w="17780" cmpd="sng">
                <a:solidFill>
                  <a:schemeClr val="accent1">
                    <a:lumMod val="50000"/>
                  </a:schemeClr>
                </a:solidFill>
                <a:prstDash val="solid"/>
                <a:miter lim="800000"/>
              </a:ln>
              <a:solidFill>
                <a:srgbClr val="FFFF00"/>
              </a:solidFill>
              <a:effectLst>
                <a:outerShdw blurRad="50800" algn="tl" rotWithShape="0">
                  <a:srgbClr val="000000"/>
                </a:outerShdw>
              </a:effectLst>
              <a:latin typeface="Arial Black" pitchFamily="34" charset="0"/>
            </a:endParaRPr>
          </a:p>
        </p:txBody>
      </p:sp>
      <p:pic>
        <p:nvPicPr>
          <p:cNvPr id="6"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74" y="-228607"/>
            <a:ext cx="1567546" cy="2082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7" y="4588329"/>
            <a:ext cx="2503715" cy="1877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pPr algn="ctr"/>
            <a:r>
              <a:rPr lang="en-US" b="1" dirty="0">
                <a:effectLst>
                  <a:outerShdw blurRad="38100" dist="38100" dir="2700000" algn="tl">
                    <a:srgbClr val="000000">
                      <a:alpha val="43137"/>
                    </a:srgbClr>
                  </a:outerShdw>
                  <a:reflection blurRad="6350" stA="55000" endA="300" endPos="45500" dir="5400000" sy="-100000" algn="bl" rotWithShape="0"/>
                </a:effectLst>
              </a:rPr>
              <a:t>Laboratory of </a:t>
            </a:r>
            <a:r>
              <a:rPr lang="en-US" b="1" dirty="0" err="1">
                <a:effectLst>
                  <a:outerShdw blurRad="38100" dist="38100" dir="2700000" algn="tl">
                    <a:srgbClr val="000000">
                      <a:alpha val="43137"/>
                    </a:srgbClr>
                  </a:outerShdw>
                  <a:reflection blurRad="6350" stA="55000" endA="300" endPos="45500" dir="5400000" sy="-100000" algn="bl" rotWithShape="0"/>
                </a:effectLst>
              </a:rPr>
              <a:t>Agroclimatology</a:t>
            </a:r>
            <a:endParaRPr lang="uk-UA"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1193800" y="1558924"/>
            <a:ext cx="7492998" cy="4792889"/>
          </a:xfrm>
        </p:spPr>
        <p:txBody>
          <a:bodyPr/>
          <a:lstStyle/>
          <a:p>
            <a:pPr marL="0" indent="0">
              <a:buNone/>
            </a:pPr>
            <a:r>
              <a:rPr lang="en-US" sz="1800" b="1" dirty="0">
                <a:effectLst>
                  <a:outerShdw blurRad="38100" dist="38100" dir="2700000" algn="tl">
                    <a:srgbClr val="000000">
                      <a:alpha val="43137"/>
                    </a:srgbClr>
                  </a:outerShdw>
                </a:effectLst>
              </a:rPr>
              <a:t>Scientific and Practical Tasks:</a:t>
            </a:r>
          </a:p>
          <a:p>
            <a:endParaRPr lang="en-US" sz="18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Research </a:t>
            </a:r>
            <a:r>
              <a:rPr lang="en-US" sz="1800" dirty="0">
                <a:effectLst>
                  <a:outerShdw blurRad="38100" dist="38100" dir="2700000" algn="tl">
                    <a:srgbClr val="000000">
                      <a:alpha val="43137"/>
                    </a:srgbClr>
                  </a:outerShdw>
                </a:effectLst>
              </a:rPr>
              <a:t>into the patterns of </a:t>
            </a:r>
            <a:r>
              <a:rPr lang="en-US" sz="1800" dirty="0" err="1">
                <a:effectLst>
                  <a:outerShdw blurRad="38100" dist="38100" dir="2700000" algn="tl">
                    <a:srgbClr val="000000">
                      <a:alpha val="43137"/>
                    </a:srgbClr>
                  </a:outerShdw>
                </a:effectLst>
              </a:rPr>
              <a:t>spatio</a:t>
            </a:r>
            <a:r>
              <a:rPr lang="en-US" sz="1800" dirty="0">
                <a:effectLst>
                  <a:outerShdw blurRad="38100" dist="38100" dir="2700000" algn="tl">
                    <a:srgbClr val="000000">
                      <a:alpha val="43137"/>
                    </a:srgbClr>
                  </a:outerShdw>
                </a:effectLst>
              </a:rPr>
              <a:t>-temporal variability of </a:t>
            </a:r>
            <a:r>
              <a:rPr lang="en-US" sz="1800" dirty="0" err="1">
                <a:effectLst>
                  <a:outerShdw blurRad="38100" dist="38100" dir="2700000" algn="tl">
                    <a:srgbClr val="000000">
                      <a:alpha val="43137"/>
                    </a:srgbClr>
                  </a:outerShdw>
                </a:effectLst>
              </a:rPr>
              <a:t>agroclimate</a:t>
            </a:r>
            <a:r>
              <a:rPr lang="en-US" sz="1800" dirty="0">
                <a:effectLst>
                  <a:outerShdw blurRad="38100" dist="38100" dir="2700000" algn="tl">
                    <a:srgbClr val="000000">
                      <a:alpha val="43137"/>
                    </a:srgbClr>
                  </a:outerShdw>
                </a:effectLst>
              </a:rPr>
              <a:t> resources in the North Black Sea Region as applied to viticulture;</a:t>
            </a: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Assessment </a:t>
            </a:r>
            <a:r>
              <a:rPr lang="en-US" sz="1800" dirty="0">
                <a:effectLst>
                  <a:outerShdw blurRad="38100" dist="38100" dir="2700000" algn="tl">
                    <a:srgbClr val="000000">
                      <a:alpha val="43137"/>
                    </a:srgbClr>
                  </a:outerShdw>
                </a:effectLst>
              </a:rPr>
              <a:t>of unfavorable </a:t>
            </a:r>
            <a:r>
              <a:rPr lang="en-US" sz="1800" dirty="0" err="1">
                <a:effectLst>
                  <a:outerShdw blurRad="38100" dist="38100" dir="2700000" algn="tl">
                    <a:srgbClr val="000000">
                      <a:alpha val="43137"/>
                    </a:srgbClr>
                  </a:outerShdw>
                </a:effectLst>
              </a:rPr>
              <a:t>agrometeorological</a:t>
            </a:r>
            <a:r>
              <a:rPr lang="en-US" sz="1800" dirty="0">
                <a:effectLst>
                  <a:outerShdw blurRad="38100" dist="38100" dir="2700000" algn="tl">
                    <a:srgbClr val="000000">
                      <a:alpha val="43137"/>
                    </a:srgbClr>
                  </a:outerShdw>
                </a:effectLst>
              </a:rPr>
              <a:t> conditions causing the stress state of vine in the vegetation and the winter dormancy periods;</a:t>
            </a: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Microclimate </a:t>
            </a:r>
            <a:r>
              <a:rPr lang="en-US" sz="1800" dirty="0">
                <a:effectLst>
                  <a:outerShdw blurRad="38100" dist="38100" dir="2700000" algn="tl">
                    <a:srgbClr val="000000">
                      <a:alpha val="43137"/>
                    </a:srgbClr>
                  </a:outerShdw>
                </a:effectLst>
              </a:rPr>
              <a:t>zoning of a territory according to the conditions of frost and light frost danger as well as the ones of heat supply for various varieties of vine; </a:t>
            </a: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Betterment </a:t>
            </a:r>
            <a:r>
              <a:rPr lang="en-US" sz="1800" dirty="0">
                <a:effectLst>
                  <a:outerShdw blurRad="38100" dist="38100" dir="2700000" algn="tl">
                    <a:srgbClr val="000000">
                      <a:alpha val="43137"/>
                    </a:srgbClr>
                  </a:outerShdw>
                </a:effectLst>
              </a:rPr>
              <a:t>of methods for mapping </a:t>
            </a:r>
            <a:r>
              <a:rPr lang="en-US" sz="1800" dirty="0" err="1">
                <a:effectLst>
                  <a:outerShdw blurRad="38100" dist="38100" dir="2700000" algn="tl">
                    <a:srgbClr val="000000">
                      <a:alpha val="43137"/>
                    </a:srgbClr>
                  </a:outerShdw>
                </a:effectLst>
              </a:rPr>
              <a:t>agroclimate</a:t>
            </a:r>
            <a:r>
              <a:rPr lang="en-US" sz="1800" dirty="0">
                <a:effectLst>
                  <a:outerShdw blurRad="38100" dist="38100" dir="2700000" algn="tl">
                    <a:srgbClr val="000000">
                      <a:alpha val="43137"/>
                    </a:srgbClr>
                  </a:outerShdw>
                </a:effectLst>
              </a:rPr>
              <a:t> resources with regard to a microclimate;</a:t>
            </a: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Optimization </a:t>
            </a:r>
            <a:r>
              <a:rPr lang="en-US" sz="1800" dirty="0">
                <a:effectLst>
                  <a:outerShdw blurRad="38100" dist="38100" dir="2700000" algn="tl">
                    <a:srgbClr val="000000">
                      <a:alpha val="43137"/>
                    </a:srgbClr>
                  </a:outerShdw>
                </a:effectLst>
              </a:rPr>
              <a:t>of the location for </a:t>
            </a:r>
            <a:r>
              <a:rPr lang="en-US" sz="1800" dirty="0" smtClean="0">
                <a:effectLst>
                  <a:outerShdw blurRad="38100" dist="38100" dir="2700000" algn="tl">
                    <a:srgbClr val="000000">
                      <a:alpha val="43137"/>
                    </a:srgbClr>
                  </a:outerShdw>
                </a:effectLst>
              </a:rPr>
              <a:t>vine                                            plantations </a:t>
            </a:r>
            <a:r>
              <a:rPr lang="en-US" sz="1800" dirty="0">
                <a:effectLst>
                  <a:outerShdw blurRad="38100" dist="38100" dir="2700000" algn="tl">
                    <a:srgbClr val="000000">
                      <a:alpha val="43137"/>
                    </a:srgbClr>
                  </a:outerShdw>
                </a:effectLst>
              </a:rPr>
              <a:t>with </a:t>
            </a:r>
            <a:r>
              <a:rPr lang="en-US" sz="1800" dirty="0" smtClean="0">
                <a:effectLst>
                  <a:outerShdw blurRad="38100" dist="38100" dir="2700000" algn="tl">
                    <a:srgbClr val="000000">
                      <a:alpha val="43137"/>
                    </a:srgbClr>
                  </a:outerShdw>
                </a:effectLst>
              </a:rPr>
              <a:t>environmental                                                          conditions </a:t>
            </a:r>
            <a:r>
              <a:rPr lang="en-US" sz="1800" dirty="0">
                <a:effectLst>
                  <a:outerShdw blurRad="38100" dist="38100" dir="2700000" algn="tl">
                    <a:srgbClr val="000000">
                      <a:alpha val="43137"/>
                    </a:srgbClr>
                  </a:outerShdw>
                </a:effectLst>
              </a:rPr>
              <a:t>in Ukraine taken account of</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1800" dirty="0" smtClean="0">
                <a:effectLst>
                  <a:outerShdw blurRad="38100" dist="38100" dir="2700000" algn="tl">
                    <a:srgbClr val="000000">
                      <a:alpha val="43137"/>
                    </a:srgbClr>
                  </a:outerShdw>
                </a:effectLst>
              </a:rPr>
              <a:t>Development </a:t>
            </a:r>
            <a:r>
              <a:rPr lang="en-US" sz="1800" dirty="0">
                <a:effectLst>
                  <a:outerShdw blurRad="38100" dist="38100" dir="2700000" algn="tl">
                    <a:srgbClr val="000000">
                      <a:alpha val="43137"/>
                    </a:srgbClr>
                  </a:outerShdw>
                </a:effectLst>
              </a:rPr>
              <a:t>and compilation of </a:t>
            </a:r>
            <a:r>
              <a:rPr lang="en-US" sz="1800" dirty="0" smtClean="0">
                <a:effectLst>
                  <a:outerShdw blurRad="38100" dist="38100" dir="2700000" algn="tl">
                    <a:srgbClr val="000000">
                      <a:alpha val="43137"/>
                    </a:srgbClr>
                  </a:outerShdw>
                </a:effectLst>
              </a:rPr>
              <a:t>                                                             an </a:t>
            </a:r>
            <a:r>
              <a:rPr lang="en-US" sz="1800" dirty="0">
                <a:effectLst>
                  <a:outerShdw blurRad="38100" dist="38100" dir="2700000" algn="tl">
                    <a:srgbClr val="000000">
                      <a:alpha val="43137"/>
                    </a:srgbClr>
                  </a:outerShdw>
                </a:effectLst>
              </a:rPr>
              <a:t>‘</a:t>
            </a:r>
            <a:r>
              <a:rPr lang="en-US" sz="1800" dirty="0" err="1">
                <a:effectLst>
                  <a:outerShdw blurRad="38100" dist="38100" dir="2700000" algn="tl">
                    <a:srgbClr val="000000">
                      <a:alpha val="43137"/>
                    </a:srgbClr>
                  </a:outerShdw>
                </a:effectLst>
              </a:rPr>
              <a:t>Agroclimate</a:t>
            </a:r>
            <a:r>
              <a:rPr lang="en-US" sz="1800" dirty="0">
                <a:effectLst>
                  <a:outerShdw blurRad="38100" dist="38100" dir="2700000" algn="tl">
                    <a:srgbClr val="000000">
                      <a:alpha val="43137"/>
                    </a:srgbClr>
                  </a:outerShdw>
                </a:effectLst>
              </a:rPr>
              <a:t> resources’ unit for </a:t>
            </a:r>
            <a:r>
              <a:rPr lang="en-US" sz="1800" dirty="0" smtClean="0">
                <a:effectLst>
                  <a:outerShdw blurRad="38100" dist="38100" dir="2700000" algn="tl">
                    <a:srgbClr val="000000">
                      <a:alpha val="43137"/>
                    </a:srgbClr>
                  </a:outerShdw>
                </a:effectLst>
              </a:rPr>
              <a:t>                                                           the </a:t>
            </a:r>
            <a:r>
              <a:rPr lang="en-US" sz="1800" dirty="0" err="1">
                <a:effectLst>
                  <a:outerShdw blurRad="38100" dist="38100" dir="2700000" algn="tl">
                    <a:srgbClr val="000000">
                      <a:alpha val="43137"/>
                    </a:srgbClr>
                  </a:outerShdw>
                </a:effectLst>
              </a:rPr>
              <a:t>Cadastre</a:t>
            </a:r>
            <a:r>
              <a:rPr lang="en-US" sz="1800" dirty="0">
                <a:effectLst>
                  <a:outerShdw blurRad="38100" dist="38100" dir="2700000" algn="tl">
                    <a:srgbClr val="000000">
                      <a:alpha val="43137"/>
                    </a:srgbClr>
                  </a:outerShdw>
                </a:effectLst>
              </a:rPr>
              <a:t> of Vineyards in Ukraine.</a:t>
            </a:r>
          </a:p>
          <a:p>
            <a:pPr>
              <a:buClr>
                <a:schemeClr val="tx1"/>
              </a:buClr>
              <a:buFont typeface="Wingdings" pitchFamily="2" charset="2"/>
              <a:buChar char="q"/>
            </a:pPr>
            <a:endParaRPr lang="en-US" sz="1800" dirty="0">
              <a:effectLst>
                <a:outerShdw blurRad="38100" dist="38100" dir="2700000" algn="tl">
                  <a:srgbClr val="000000">
                    <a:alpha val="43137"/>
                  </a:srgbClr>
                </a:outerShdw>
              </a:effectLst>
            </a:endParaRPr>
          </a:p>
          <a:p>
            <a:pPr>
              <a:buClr>
                <a:schemeClr val="tx1"/>
              </a:buClr>
              <a:buFont typeface="Wingdings" pitchFamily="2" charset="2"/>
              <a:buChar char="q"/>
            </a:pPr>
            <a:endParaRPr lang="uk-UA" sz="18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782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effectLst>
                  <a:outerShdw blurRad="38100" dist="38100" dir="2700000" algn="tl">
                    <a:srgbClr val="000000">
                      <a:alpha val="43137"/>
                    </a:srgbClr>
                  </a:outerShdw>
                  <a:reflection blurRad="6350" stA="55000" endA="300" endPos="45500" dir="5400000" sy="-100000" algn="bl" rotWithShape="0"/>
                </a:effectLst>
              </a:rPr>
              <a:t>Laboratory of </a:t>
            </a:r>
            <a:r>
              <a:rPr lang="en-US" b="1" dirty="0" err="1">
                <a:effectLst>
                  <a:outerShdw blurRad="38100" dist="38100" dir="2700000" algn="tl">
                    <a:srgbClr val="000000">
                      <a:alpha val="43137"/>
                    </a:srgbClr>
                  </a:outerShdw>
                  <a:reflection blurRad="6350" stA="55000" endA="300" endPos="45500" dir="5400000" sy="-100000" algn="bl" rotWithShape="0"/>
                </a:effectLst>
              </a:rPr>
              <a:t>Agroclimatology</a:t>
            </a:r>
            <a:endParaRPr lang="uk-UA"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1193800" y="1558925"/>
            <a:ext cx="7160879" cy="4352018"/>
          </a:xfrm>
        </p:spPr>
        <p:txBody>
          <a:bodyPr/>
          <a:lstStyle/>
          <a:p>
            <a:pPr marL="0" indent="0" algn="just">
              <a:lnSpc>
                <a:spcPct val="100000"/>
              </a:lnSpc>
              <a:buNone/>
            </a:pPr>
            <a:r>
              <a:rPr lang="en-US" sz="2200" dirty="0" smtClean="0">
                <a:effectLst>
                  <a:outerShdw blurRad="38100" dist="38100" dir="2700000" algn="tl">
                    <a:srgbClr val="000000">
                      <a:alpha val="43137"/>
                    </a:srgbClr>
                  </a:outerShdw>
                </a:effectLst>
              </a:rPr>
              <a:t>A </a:t>
            </a:r>
            <a:r>
              <a:rPr lang="en-US" sz="2200" dirty="0">
                <a:effectLst>
                  <a:outerShdw blurRad="38100" dist="38100" dir="2700000" algn="tl">
                    <a:srgbClr val="000000">
                      <a:alpha val="43137"/>
                    </a:srgbClr>
                  </a:outerShdw>
                </a:effectLst>
              </a:rPr>
              <a:t>branch of the Department of Agricultural Meteorology and </a:t>
            </a:r>
            <a:r>
              <a:rPr lang="en-US" sz="2200" dirty="0" err="1">
                <a:effectLst>
                  <a:outerShdw blurRad="38100" dist="38100" dir="2700000" algn="tl">
                    <a:srgbClr val="000000">
                      <a:alpha val="43137"/>
                    </a:srgbClr>
                  </a:outerShdw>
                </a:effectLst>
              </a:rPr>
              <a:t>Agrometeorological</a:t>
            </a:r>
            <a:r>
              <a:rPr lang="en-US" sz="2200" dirty="0">
                <a:effectLst>
                  <a:outerShdw blurRad="38100" dist="38100" dir="2700000" algn="tl">
                    <a:srgbClr val="000000">
                      <a:alpha val="43137"/>
                    </a:srgbClr>
                  </a:outerShdw>
                </a:effectLst>
              </a:rPr>
              <a:t> Forecasting of the </a:t>
            </a:r>
            <a:r>
              <a:rPr lang="en-US" sz="2200" dirty="0" err="1">
                <a:effectLst>
                  <a:outerShdw blurRad="38100" dist="38100" dir="2700000" algn="tl">
                    <a:srgbClr val="000000">
                      <a:alpha val="43137"/>
                    </a:srgbClr>
                  </a:outerShdw>
                </a:effectLst>
              </a:rPr>
              <a:t>Hydrometeorological</a:t>
            </a:r>
            <a:r>
              <a:rPr lang="en-US" sz="2200" dirty="0">
                <a:effectLst>
                  <a:outerShdw blurRad="38100" dist="38100" dir="2700000" algn="tl">
                    <a:srgbClr val="000000">
                      <a:alpha val="43137"/>
                    </a:srgbClr>
                  </a:outerShdw>
                </a:effectLst>
              </a:rPr>
              <a:t> Institute of Odessa State Environmental University is created and functions on </a:t>
            </a:r>
            <a:r>
              <a:rPr lang="en-US" sz="2200" dirty="0" smtClean="0">
                <a:effectLst>
                  <a:outerShdw blurRad="38100" dist="38100" dir="2700000" algn="tl">
                    <a:srgbClr val="000000">
                      <a:alpha val="43137"/>
                    </a:srgbClr>
                  </a:outerShdw>
                </a:effectLst>
              </a:rPr>
              <a:t>     the </a:t>
            </a:r>
            <a:r>
              <a:rPr lang="en-US" sz="2200" dirty="0">
                <a:effectLst>
                  <a:outerShdw blurRad="38100" dist="38100" dir="2700000" algn="tl">
                    <a:srgbClr val="000000">
                      <a:alpha val="43137"/>
                    </a:srgbClr>
                  </a:outerShdw>
                </a:effectLst>
              </a:rPr>
              <a:t>basis. It is at the laboratory that undergraduate and graduate students of the University undergo their pre-graduation practice and work on the diploma </a:t>
            </a:r>
            <a:r>
              <a:rPr lang="en-US" sz="2200" dirty="0" smtClean="0">
                <a:effectLst>
                  <a:outerShdw blurRad="38100" dist="38100" dir="2700000" algn="tl">
                    <a:srgbClr val="000000">
                      <a:alpha val="43137"/>
                    </a:srgbClr>
                  </a:outerShdw>
                </a:effectLst>
              </a:rPr>
              <a:t>                 projects </a:t>
            </a:r>
            <a:r>
              <a:rPr lang="en-US" sz="2200" dirty="0">
                <a:effectLst>
                  <a:outerShdw blurRad="38100" dist="38100" dir="2700000" algn="tl">
                    <a:srgbClr val="000000">
                      <a:alpha val="43137"/>
                    </a:srgbClr>
                  </a:outerShdw>
                </a:effectLst>
              </a:rPr>
              <a:t>/ theses, the topics for which are within the subject area of the Department of Vine Ecology. </a:t>
            </a:r>
            <a:endParaRPr lang="uk-UA" sz="22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486" b="42784"/>
          <a:stretch/>
        </p:blipFill>
        <p:spPr bwMode="auto">
          <a:xfrm>
            <a:off x="1208280" y="4800608"/>
            <a:ext cx="7064754" cy="1779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121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Laboratory of </a:t>
            </a:r>
            <a:r>
              <a:rPr lang="en-US" b="1" dirty="0" smtClean="0">
                <a:effectLst>
                  <a:outerShdw blurRad="38100" dist="38100" dir="2700000" algn="tl">
                    <a:srgbClr val="000000">
                      <a:alpha val="43137"/>
                    </a:srgbClr>
                  </a:outerShdw>
                </a:effectLst>
              </a:rPr>
              <a:t>                Plant </a:t>
            </a:r>
            <a:r>
              <a:rPr lang="en-US" b="1" dirty="0">
                <a:effectLst>
                  <a:outerShdw blurRad="38100" dist="38100" dir="2700000" algn="tl">
                    <a:srgbClr val="000000">
                      <a:alpha val="43137"/>
                    </a:srgbClr>
                  </a:outerShdw>
                </a:effectLst>
              </a:rPr>
              <a:t>Protection</a:t>
            </a:r>
            <a:endParaRPr lang="uk-UA"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665511"/>
            <a:ext cx="5150918" cy="4426170"/>
          </a:xfrm>
        </p:spPr>
        <p:txBody>
          <a:bodyPr/>
          <a:lstStyle/>
          <a:p>
            <a:pPr marL="0" indent="0" algn="ctr">
              <a:buNone/>
            </a:pPr>
            <a:r>
              <a:rPr lang="en-US" sz="2400" b="1" dirty="0" smtClean="0">
                <a:effectLst>
                  <a:outerShdw blurRad="38100" dist="38100" dir="2700000" algn="tl">
                    <a:srgbClr val="000000">
                      <a:alpha val="43137"/>
                    </a:srgbClr>
                  </a:outerShdw>
                </a:effectLst>
              </a:rPr>
              <a:t>Main </a:t>
            </a:r>
            <a:r>
              <a:rPr lang="en-US" sz="2400" b="1" dirty="0">
                <a:effectLst>
                  <a:outerShdw blurRad="38100" dist="38100" dir="2700000" algn="tl">
                    <a:srgbClr val="000000">
                      <a:alpha val="43137"/>
                    </a:srgbClr>
                  </a:outerShdw>
                </a:effectLst>
              </a:rPr>
              <a:t>Areas of Research:</a:t>
            </a:r>
          </a:p>
          <a:p>
            <a:endParaRPr lang="en-US" sz="2400" b="1"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Monitoring </a:t>
            </a:r>
            <a:r>
              <a:rPr lang="en-US" sz="2400" dirty="0" err="1">
                <a:effectLst>
                  <a:outerShdw blurRad="38100" dist="38100" dir="2700000" algn="tl">
                    <a:srgbClr val="000000">
                      <a:alpha val="43137"/>
                    </a:srgbClr>
                  </a:outerShdw>
                </a:effectLst>
              </a:rPr>
              <a:t>phytosanitary</a:t>
            </a:r>
            <a:r>
              <a:rPr lang="en-US" sz="2400" dirty="0">
                <a:effectLst>
                  <a:outerShdw blurRad="38100" dist="38100" dir="2700000" algn="tl">
                    <a:srgbClr val="000000">
                      <a:alpha val="43137"/>
                    </a:srgbClr>
                  </a:outerShdw>
                </a:effectLst>
              </a:rPr>
              <a:t> condition of vine </a:t>
            </a:r>
            <a:r>
              <a:rPr lang="en-US" sz="2400" dirty="0" smtClean="0">
                <a:effectLst>
                  <a:outerShdw blurRad="38100" dist="38100" dir="2700000" algn="tl">
                    <a:srgbClr val="000000">
                      <a:alpha val="43137"/>
                    </a:srgbClr>
                  </a:outerShdw>
                </a:effectLst>
              </a:rPr>
              <a:t>plantations.</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Research </a:t>
            </a:r>
            <a:r>
              <a:rPr lang="en-US" sz="2400" dirty="0">
                <a:effectLst>
                  <a:outerShdw blurRad="38100" dist="38100" dir="2700000" algn="tl">
                    <a:srgbClr val="000000">
                      <a:alpha val="43137"/>
                    </a:srgbClr>
                  </a:outerShdw>
                </a:effectLst>
              </a:rPr>
              <a:t>into </a:t>
            </a:r>
            <a:r>
              <a:rPr lang="en-US" sz="2400" dirty="0" smtClean="0">
                <a:effectLst>
                  <a:outerShdw blurRad="38100" dist="38100" dir="2700000" algn="tl">
                    <a:srgbClr val="000000">
                      <a:alpha val="43137"/>
                    </a:srgbClr>
                  </a:outerShdw>
                </a:effectLst>
              </a:rPr>
              <a:t>peculiarities of vine disease development (</a:t>
            </a:r>
            <a:r>
              <a:rPr lang="en-US" sz="2400" dirty="0" err="1">
                <a:effectLst>
                  <a:outerShdw blurRad="38100" dist="38100" dir="2700000" algn="tl">
                    <a:srgbClr val="000000">
                      <a:alpha val="43137"/>
                    </a:srgbClr>
                  </a:outerShdw>
                </a:effectLst>
              </a:rPr>
              <a:t>blackspot</a:t>
            </a:r>
            <a:r>
              <a:rPr lang="en-US" sz="2400" dirty="0">
                <a:effectLst>
                  <a:outerShdw blurRad="38100" dist="38100" dir="2700000" algn="tl">
                    <a:srgbClr val="000000">
                      <a:alpha val="43137"/>
                    </a:srgbClr>
                  </a:outerShdw>
                </a:effectLst>
              </a:rPr>
              <a:t>, infectious drying, </a:t>
            </a:r>
            <a:r>
              <a:rPr lang="en-US" sz="2400" dirty="0" err="1">
                <a:effectLst>
                  <a:outerShdw blurRad="38100" dist="38100" dir="2700000" algn="tl">
                    <a:srgbClr val="000000">
                      <a:alpha val="43137"/>
                    </a:srgbClr>
                  </a:outerShdw>
                </a:effectLst>
              </a:rPr>
              <a:t>Eutypa</a:t>
            </a:r>
            <a:r>
              <a:rPr lang="en-US" sz="2400" dirty="0">
                <a:effectLst>
                  <a:outerShdw blurRad="38100" dist="38100" dir="2700000" algn="tl">
                    <a:srgbClr val="000000">
                      <a:alpha val="43137"/>
                    </a:srgbClr>
                  </a:outerShdw>
                </a:effectLst>
              </a:rPr>
              <a:t> dieback, </a:t>
            </a:r>
            <a:r>
              <a:rPr lang="en-US" sz="2400" dirty="0" err="1">
                <a:effectLst>
                  <a:outerShdw blurRad="38100" dist="38100" dir="2700000" algn="tl">
                    <a:srgbClr val="000000">
                      <a:alpha val="43137"/>
                    </a:srgbClr>
                  </a:outerShdw>
                </a:effectLst>
              </a:rPr>
              <a:t>Esca</a:t>
            </a:r>
            <a:r>
              <a:rPr lang="en-US" sz="2400" dirty="0">
                <a:effectLst>
                  <a:outerShdw blurRad="38100" dist="38100" dir="2700000" algn="tl">
                    <a:srgbClr val="000000">
                      <a:alpha val="43137"/>
                    </a:srgbClr>
                  </a:outerShdw>
                </a:effectLst>
              </a:rPr>
              <a:t> (Apoplexy), powdery mildew (</a:t>
            </a:r>
            <a:r>
              <a:rPr lang="en-US" sz="2400" dirty="0" err="1">
                <a:effectLst>
                  <a:outerShdw blurRad="38100" dist="38100" dir="2700000" algn="tl">
                    <a:srgbClr val="000000">
                      <a:alpha val="43137"/>
                    </a:srgbClr>
                  </a:outerShdw>
                </a:effectLst>
              </a:rPr>
              <a:t>Oidium</a:t>
            </a:r>
            <a:r>
              <a:rPr lang="en-US" sz="2400" dirty="0">
                <a:effectLst>
                  <a:outerShdw blurRad="38100" dist="38100" dir="2700000" algn="tl">
                    <a:srgbClr val="000000">
                      <a:alpha val="43137"/>
                    </a:srgbClr>
                  </a:outerShdw>
                </a:effectLst>
              </a:rPr>
              <a:t>), grey rot etc</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a:effectLst>
                  <a:outerShdw blurRad="38100" dist="38100" dir="2700000" algn="tl">
                    <a:srgbClr val="000000">
                      <a:alpha val="43137"/>
                    </a:srgbClr>
                  </a:outerShdw>
                </a:effectLst>
              </a:rPr>
              <a:t>V</a:t>
            </a:r>
            <a:r>
              <a:rPr lang="en-US" sz="2400" dirty="0" smtClean="0">
                <a:effectLst>
                  <a:outerShdw blurRad="38100" dist="38100" dir="2700000" algn="tl">
                    <a:srgbClr val="000000">
                      <a:alpha val="43137"/>
                    </a:srgbClr>
                  </a:outerShdw>
                </a:effectLst>
              </a:rPr>
              <a:t>ermin </a:t>
            </a:r>
            <a:r>
              <a:rPr lang="en-US" sz="2400" dirty="0">
                <a:effectLst>
                  <a:outerShdw blurRad="38100" dist="38100" dir="2700000" algn="tl">
                    <a:srgbClr val="000000">
                      <a:alpha val="43137"/>
                    </a:srgbClr>
                  </a:outerShdw>
                </a:effectLst>
              </a:rPr>
              <a:t>propagation (</a:t>
            </a:r>
            <a:r>
              <a:rPr lang="en-US" sz="2400" dirty="0" err="1">
                <a:effectLst>
                  <a:outerShdw blurRad="38100" dist="38100" dir="2700000" algn="tl">
                    <a:srgbClr val="000000">
                      <a:alpha val="43137"/>
                    </a:srgbClr>
                  </a:outerShdw>
                </a:effectLst>
              </a:rPr>
              <a:t>Lobesia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botrana</a:t>
            </a:r>
            <a:r>
              <a:rPr lang="en-US" sz="2400" dirty="0">
                <a:effectLst>
                  <a:outerShdw blurRad="38100" dist="38100" dir="2700000" algn="tl">
                    <a:srgbClr val="000000">
                      <a:alpha val="43137"/>
                    </a:srgbClr>
                  </a:outerShdw>
                </a:effectLst>
              </a:rPr>
              <a:t> (the European grapevine moth), </a:t>
            </a:r>
            <a:r>
              <a:rPr lang="en-US" sz="2400" dirty="0" err="1">
                <a:effectLst>
                  <a:outerShdw blurRad="38100" dist="38100" dir="2700000" algn="tl">
                    <a:srgbClr val="000000">
                      <a:alpha val="43137"/>
                    </a:srgbClr>
                  </a:outerShdw>
                </a:effectLst>
              </a:rPr>
              <a:t>acaridans</a:t>
            </a:r>
            <a:r>
              <a:rPr lang="en-US" sz="2400" dirty="0">
                <a:effectLst>
                  <a:outerShdw blurRad="38100" dist="38100" dir="2700000" algn="tl">
                    <a:srgbClr val="000000">
                      <a:alpha val="43137"/>
                    </a:srgbClr>
                  </a:outerShdw>
                </a:effectLst>
              </a:rPr>
              <a:t>, soil vermin etc</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endParaRPr lang="uk-UA" sz="2400" b="1"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43" r="6017"/>
          <a:stretch/>
        </p:blipFill>
        <p:spPr bwMode="auto">
          <a:xfrm>
            <a:off x="6188532" y="1567545"/>
            <a:ext cx="2890157" cy="49584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60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Laboratory of </a:t>
            </a:r>
            <a:r>
              <a:rPr lang="en-US" b="1" dirty="0" smtClean="0">
                <a:effectLst>
                  <a:outerShdw blurRad="38100" dist="38100" dir="2700000" algn="tl">
                    <a:srgbClr val="000000">
                      <a:alpha val="43137"/>
                    </a:srgbClr>
                  </a:outerShdw>
                </a:effectLst>
              </a:rPr>
              <a:t>                Plant </a:t>
            </a:r>
            <a:r>
              <a:rPr lang="en-US" b="1" dirty="0">
                <a:effectLst>
                  <a:outerShdw blurRad="38100" dist="38100" dir="2700000" algn="tl">
                    <a:srgbClr val="000000">
                      <a:alpha val="43137"/>
                    </a:srgbClr>
                  </a:outerShdw>
                </a:effectLst>
              </a:rPr>
              <a:t>Protection</a:t>
            </a:r>
            <a:endParaRPr lang="uk-UA"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737400"/>
            <a:ext cx="5265228" cy="4859336"/>
          </a:xfrm>
        </p:spPr>
        <p:txBody>
          <a:bodyPr/>
          <a:lstStyle/>
          <a:p>
            <a:pPr>
              <a:buClr>
                <a:schemeClr val="tx1"/>
              </a:buClr>
              <a:buFont typeface="Wingdings" pitchFamily="2" charset="2"/>
              <a:buChar char="q"/>
            </a:pPr>
            <a:r>
              <a:rPr lang="en-US" sz="2400" dirty="0">
                <a:effectLst>
                  <a:outerShdw blurRad="38100" dist="38100" dir="2700000" algn="tl">
                    <a:srgbClr val="000000">
                      <a:alpha val="43137"/>
                    </a:srgbClr>
                  </a:outerShdw>
                </a:effectLst>
              </a:rPr>
              <a:t>Development of a system of measures to exert control of </a:t>
            </a:r>
            <a:r>
              <a:rPr lang="en-US" sz="2400" dirty="0" smtClean="0">
                <a:effectLst>
                  <a:outerShdw blurRad="38100" dist="38100" dir="2700000" algn="tl">
                    <a:srgbClr val="000000">
                      <a:alpha val="43137"/>
                    </a:srgbClr>
                  </a:outerShdw>
                </a:effectLst>
              </a:rPr>
              <a:t>them</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a:effectLst>
                  <a:outerShdw blurRad="38100" dist="38100" dir="2700000" algn="tl">
                    <a:srgbClr val="000000">
                      <a:alpha val="43137"/>
                    </a:srgbClr>
                  </a:outerShdw>
                </a:effectLst>
              </a:rPr>
              <a:t>Development of technologies for protection of vine planting </a:t>
            </a:r>
            <a:r>
              <a:rPr lang="en-US" sz="2400" dirty="0" smtClean="0">
                <a:effectLst>
                  <a:outerShdw blurRad="38100" dist="38100" dir="2700000" algn="tl">
                    <a:srgbClr val="000000">
                      <a:alpha val="43137"/>
                    </a:srgbClr>
                  </a:outerShdw>
                </a:effectLst>
              </a:rPr>
              <a:t>stock</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a:effectLst>
                  <a:outerShdw blurRad="38100" dist="38100" dir="2700000" algn="tl">
                    <a:srgbClr val="000000">
                      <a:alpha val="43137"/>
                    </a:srgbClr>
                  </a:outerShdw>
                </a:effectLst>
              </a:rPr>
              <a:t>Assessment of the efficiency of means for vine protection (fungicides, insecticides, </a:t>
            </a:r>
            <a:r>
              <a:rPr lang="en-US" sz="2400" dirty="0" err="1">
                <a:effectLst>
                  <a:outerShdw blurRad="38100" dist="38100" dir="2700000" algn="tl">
                    <a:srgbClr val="000000">
                      <a:alpha val="43137"/>
                    </a:srgbClr>
                  </a:outerShdw>
                </a:effectLst>
              </a:rPr>
              <a:t>acaricides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biologicals</a:t>
            </a:r>
            <a:r>
              <a:rPr lang="en-US" sz="2400" dirty="0">
                <a:effectLst>
                  <a:outerShdw blurRad="38100" dist="38100" dir="2700000" algn="tl">
                    <a:srgbClr val="000000">
                      <a:alpha val="43137"/>
                    </a:srgbClr>
                  </a:outerShdw>
                </a:effectLst>
              </a:rPr>
              <a:t>, hormonal agents etc.) from diseases and vermin.</a:t>
            </a:r>
          </a:p>
          <a:p>
            <a:pPr>
              <a:buClr>
                <a:schemeClr val="tx1"/>
              </a:buClr>
              <a:buFont typeface="Wingdings" pitchFamily="2" charset="2"/>
              <a:buChar char="q"/>
            </a:pPr>
            <a:r>
              <a:rPr lang="en-US" sz="2400" dirty="0">
                <a:effectLst>
                  <a:outerShdw blurRad="38100" dist="38100" dir="2700000" algn="tl">
                    <a:srgbClr val="000000">
                      <a:alpha val="43137"/>
                    </a:srgbClr>
                  </a:outerShdw>
                </a:effectLst>
              </a:rPr>
              <a:t>Research into the biological effectiveness of plant protection means</a:t>
            </a:r>
          </a:p>
          <a:p>
            <a:endParaRPr lang="uk-UA" sz="2000" b="1"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rtem\Desktop\PRESENTATIONS 2012\_3\photos\image12522546558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38" r="30511"/>
          <a:stretch/>
        </p:blipFill>
        <p:spPr bwMode="auto">
          <a:xfrm>
            <a:off x="6302828" y="1436913"/>
            <a:ext cx="2841171" cy="522890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524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24" b="17939"/>
          <a:stretch/>
        </p:blipFill>
        <p:spPr bwMode="auto">
          <a:xfrm>
            <a:off x="1312933" y="3788227"/>
            <a:ext cx="7300377" cy="2873836"/>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pPr algn="ctr"/>
            <a:r>
              <a:rPr lang="en-US" sz="4000" b="1" dirty="0">
                <a:effectLst>
                  <a:outerShdw blurRad="38100" dist="38100" dir="2700000" algn="tl">
                    <a:srgbClr val="000000">
                      <a:alpha val="43137"/>
                    </a:srgbClr>
                  </a:outerShdw>
                </a:effectLst>
              </a:rPr>
              <a:t>Ukrainian Research </a:t>
            </a:r>
            <a:r>
              <a:rPr lang="en-US" sz="4000" b="1" dirty="0" err="1">
                <a:effectLst>
                  <a:outerShdw blurRad="38100" dist="38100" dir="2700000" algn="tl">
                    <a:srgbClr val="000000">
                      <a:alpha val="43137"/>
                    </a:srgbClr>
                  </a:outerShdw>
                </a:effectLst>
              </a:rPr>
              <a:t>Hydrometeorological</a:t>
            </a:r>
            <a:r>
              <a:rPr lang="en-US" sz="4000" b="1" dirty="0">
                <a:effectLst>
                  <a:outerShdw blurRad="38100" dist="38100" dir="2700000" algn="tl">
                    <a:srgbClr val="000000">
                      <a:alpha val="43137"/>
                    </a:srgbClr>
                  </a:outerShdw>
                </a:effectLst>
              </a:rPr>
              <a:t> Institute</a:t>
            </a:r>
            <a:endParaRPr lang="uk-UA" sz="4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558925"/>
            <a:ext cx="7175672" cy="4352018"/>
          </a:xfrm>
        </p:spPr>
        <p:txBody>
          <a:bodyPr/>
          <a:lstStyle/>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research </a:t>
            </a:r>
            <a:r>
              <a:rPr lang="en-US" sz="2000" dirty="0">
                <a:effectLst>
                  <a:outerShdw blurRad="38100" dist="38100" dir="2700000" algn="tl">
                    <a:srgbClr val="000000">
                      <a:alpha val="43137"/>
                    </a:srgbClr>
                  </a:outerShdw>
                </a:effectLst>
              </a:rPr>
              <a:t>into patterns for formation of climate, weather, hydrological processes, </a:t>
            </a:r>
            <a:r>
              <a:rPr lang="en-US" sz="2000" dirty="0" err="1">
                <a:effectLst>
                  <a:outerShdw blurRad="38100" dist="38100" dir="2700000" algn="tl">
                    <a:srgbClr val="000000">
                      <a:alpha val="43137"/>
                    </a:srgbClr>
                  </a:outerShdw>
                </a:effectLst>
              </a:rPr>
              <a:t>agrometeorological</a:t>
            </a:r>
            <a:r>
              <a:rPr lang="en-US" sz="2000" dirty="0">
                <a:effectLst>
                  <a:outerShdw blurRad="38100" dist="38100" dir="2700000" algn="tl">
                    <a:srgbClr val="000000">
                      <a:alpha val="43137"/>
                    </a:srgbClr>
                  </a:outerShdw>
                </a:effectLst>
              </a:rPr>
              <a:t> conditions, hazardous and elemental </a:t>
            </a:r>
            <a:r>
              <a:rPr lang="en-US" sz="2000" dirty="0" err="1">
                <a:effectLst>
                  <a:outerShdw blurRad="38100" dist="38100" dir="2700000" algn="tl">
                    <a:srgbClr val="000000">
                      <a:alpha val="43137"/>
                    </a:srgbClr>
                  </a:outerShdw>
                </a:effectLst>
              </a:rPr>
              <a:t>hydrometeorological</a:t>
            </a:r>
            <a:r>
              <a:rPr lang="en-US" sz="2000" dirty="0">
                <a:effectLst>
                  <a:outerShdw blurRad="38100" dist="38100" dir="2700000" algn="tl">
                    <a:srgbClr val="000000">
                      <a:alpha val="43137"/>
                    </a:srgbClr>
                  </a:outerShdw>
                </a:effectLst>
              </a:rPr>
              <a:t> phenomena; development of models, methods, and technologies for forecasting of </a:t>
            </a:r>
            <a:r>
              <a:rPr lang="en-US" sz="2000" dirty="0" smtClean="0">
                <a:effectLst>
                  <a:outerShdw blurRad="38100" dist="38100" dir="2700000" algn="tl">
                    <a:srgbClr val="000000">
                      <a:alpha val="43137"/>
                    </a:srgbClr>
                  </a:outerShdw>
                </a:effectLst>
              </a:rPr>
              <a:t>them</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study </a:t>
            </a:r>
            <a:r>
              <a:rPr lang="en-US" sz="2000" dirty="0">
                <a:effectLst>
                  <a:outerShdw blurRad="38100" dist="38100" dir="2700000" algn="tl">
                    <a:srgbClr val="000000">
                      <a:alpha val="43137"/>
                    </a:srgbClr>
                  </a:outerShdw>
                </a:effectLst>
              </a:rPr>
              <a:t>of patterns for physical processes in the atmosphere and fundamental research into active influence on meteorological processes and </a:t>
            </a:r>
            <a:r>
              <a:rPr lang="en-US" sz="2000" dirty="0" smtClean="0">
                <a:effectLst>
                  <a:outerShdw blurRad="38100" dist="38100" dir="2700000" algn="tl">
                    <a:srgbClr val="000000">
                      <a:alpha val="43137"/>
                    </a:srgbClr>
                  </a:outerShdw>
                </a:effectLst>
              </a:rPr>
              <a:t>phenomena</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endParaRPr lang="en-US" sz="18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85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000" b="1" dirty="0">
                <a:effectLst>
                  <a:outerShdw blurRad="38100" dist="38100" dir="2700000" algn="tl">
                    <a:srgbClr val="000000">
                      <a:alpha val="43137"/>
                    </a:srgbClr>
                  </a:outerShdw>
                </a:effectLst>
              </a:rPr>
              <a:t>Ukrainian Research </a:t>
            </a:r>
            <a:r>
              <a:rPr lang="en-US" sz="4000" b="1" dirty="0" err="1">
                <a:effectLst>
                  <a:outerShdw blurRad="38100" dist="38100" dir="2700000" algn="tl">
                    <a:srgbClr val="000000">
                      <a:alpha val="43137"/>
                    </a:srgbClr>
                  </a:outerShdw>
                </a:effectLst>
              </a:rPr>
              <a:t>Hydrometeorological</a:t>
            </a:r>
            <a:r>
              <a:rPr lang="en-US" sz="4000" b="1" dirty="0">
                <a:effectLst>
                  <a:outerShdw blurRad="38100" dist="38100" dir="2700000" algn="tl">
                    <a:srgbClr val="000000">
                      <a:alpha val="43137"/>
                    </a:srgbClr>
                  </a:outerShdw>
                </a:effectLst>
              </a:rPr>
              <a:t> Institute</a:t>
            </a:r>
            <a:endParaRPr lang="uk-UA" sz="4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558925"/>
            <a:ext cx="7175672" cy="4352018"/>
          </a:xfrm>
        </p:spPr>
        <p:txBody>
          <a:bodyPr/>
          <a:lstStyle/>
          <a:p>
            <a:pPr>
              <a:buClr>
                <a:schemeClr val="tx1"/>
              </a:buClr>
              <a:buFont typeface="Wingdings" pitchFamily="2" charset="2"/>
              <a:buChar char="q"/>
            </a:pPr>
            <a:r>
              <a:rPr lang="en-US" sz="2400" dirty="0">
                <a:effectLst>
                  <a:outerShdw blurRad="38100" dist="38100" dir="2700000" algn="tl">
                    <a:srgbClr val="000000">
                      <a:alpha val="43137"/>
                    </a:srgbClr>
                  </a:outerShdw>
                </a:effectLst>
              </a:rPr>
              <a:t>development of methods and facilities for </a:t>
            </a:r>
            <a:r>
              <a:rPr lang="en-US" sz="2400" dirty="0" err="1">
                <a:effectLst>
                  <a:outerShdw blurRad="38100" dist="38100" dir="2700000" algn="tl">
                    <a:srgbClr val="000000">
                      <a:alpha val="43137"/>
                    </a:srgbClr>
                  </a:outerShdw>
                </a:effectLst>
              </a:rPr>
              <a:t>hydrometeorological</a:t>
            </a:r>
            <a:r>
              <a:rPr lang="en-US" sz="2400" dirty="0">
                <a:effectLst>
                  <a:outerShdw blurRad="38100" dist="38100" dir="2700000" algn="tl">
                    <a:srgbClr val="000000">
                      <a:alpha val="43137"/>
                    </a:srgbClr>
                  </a:outerShdw>
                </a:effectLst>
              </a:rPr>
              <a:t> observations, computer technologies for obtaining, storage, treatment, analysis and generalization of the </a:t>
            </a:r>
            <a:r>
              <a:rPr lang="en-US" sz="2400" dirty="0" err="1">
                <a:effectLst>
                  <a:outerShdw blurRad="38100" dist="38100" dir="2700000" algn="tl">
                    <a:srgbClr val="000000">
                      <a:alpha val="43137"/>
                    </a:srgbClr>
                  </a:outerShdw>
                </a:effectLst>
              </a:rPr>
              <a:t>hydrometeorological</a:t>
            </a:r>
            <a:r>
              <a:rPr lang="en-US" sz="2400" dirty="0">
                <a:effectLst>
                  <a:outerShdw blurRad="38100" dist="38100" dir="2700000" algn="tl">
                    <a:srgbClr val="000000">
                      <a:alpha val="43137"/>
                    </a:srgbClr>
                  </a:outerShdw>
                </a:effectLst>
              </a:rPr>
              <a:t> data, and formulation of national normative documents on Hydrometeorology</a:t>
            </a:r>
          </a:p>
          <a:p>
            <a:pPr>
              <a:buClr>
                <a:schemeClr val="tx1"/>
              </a:buClr>
              <a:buFont typeface="Wingdings" pitchFamily="2" charset="2"/>
              <a:buChar char="q"/>
            </a:pPr>
            <a:r>
              <a:rPr lang="en-US" sz="2400" dirty="0">
                <a:effectLst>
                  <a:outerShdw blurRad="38100" dist="38100" dir="2700000" algn="tl">
                    <a:srgbClr val="000000">
                      <a:alpha val="43137"/>
                    </a:srgbClr>
                  </a:outerShdw>
                </a:effectLst>
              </a:rPr>
              <a:t>research, assessment and forecasting of </a:t>
            </a:r>
            <a:r>
              <a:rPr lang="en-US" sz="2400" dirty="0" err="1">
                <a:effectLst>
                  <a:outerShdw blurRad="38100" dist="38100" dir="2700000" algn="tl">
                    <a:srgbClr val="000000">
                      <a:alpha val="43137"/>
                    </a:srgbClr>
                  </a:outerShdw>
                </a:effectLst>
              </a:rPr>
              <a:t>hydrometeorological</a:t>
            </a:r>
            <a:r>
              <a:rPr lang="en-US" sz="2400" dirty="0">
                <a:effectLst>
                  <a:outerShdw blurRad="38100" dist="38100" dir="2700000" algn="tl">
                    <a:srgbClr val="000000">
                      <a:alpha val="43137"/>
                    </a:srgbClr>
                  </a:outerShdw>
                </a:effectLst>
              </a:rPr>
              <a:t> and </a:t>
            </a:r>
            <a:r>
              <a:rPr lang="en-US" sz="2400" dirty="0" err="1">
                <a:effectLst>
                  <a:outerShdw blurRad="38100" dist="38100" dir="2700000" algn="tl">
                    <a:srgbClr val="000000">
                      <a:alpha val="43137"/>
                    </a:srgbClr>
                  </a:outerShdw>
                </a:effectLst>
              </a:rPr>
              <a:t>hydrochemical</a:t>
            </a:r>
            <a:r>
              <a:rPr lang="en-US" sz="2400" dirty="0">
                <a:effectLst>
                  <a:outerShdw blurRad="38100" dist="38100" dir="2700000" algn="tl">
                    <a:srgbClr val="000000">
                      <a:alpha val="43137"/>
                    </a:srgbClr>
                  </a:outerShdw>
                </a:effectLst>
              </a:rPr>
              <a:t> regimes of the Black Sea and the Sea of Azov</a:t>
            </a:r>
          </a:p>
          <a:p>
            <a:pPr>
              <a:buClr>
                <a:schemeClr val="tx1"/>
              </a:buClr>
              <a:buFont typeface="Wingdings" pitchFamily="2" charset="2"/>
              <a:buChar char="q"/>
            </a:pPr>
            <a:r>
              <a:rPr lang="en-US" sz="2400" dirty="0">
                <a:effectLst>
                  <a:outerShdw blurRad="38100" dist="38100" dir="2700000" algn="tl">
                    <a:srgbClr val="000000">
                      <a:alpha val="43137"/>
                    </a:srgbClr>
                  </a:outerShdw>
                </a:effectLst>
              </a:rPr>
              <a:t>research and prognostication </a:t>
            </a:r>
            <a:r>
              <a:rPr lang="en-US" sz="2400" dirty="0" smtClean="0">
                <a:effectLst>
                  <a:outerShdw blurRad="38100" dist="38100" dir="2700000" algn="tl">
                    <a:srgbClr val="000000">
                      <a:alpha val="43137"/>
                    </a:srgbClr>
                  </a:outerShdw>
                </a:effectLst>
              </a:rPr>
              <a:t>of chemical </a:t>
            </a:r>
            <a:r>
              <a:rPr lang="en-US" sz="2400" dirty="0">
                <a:effectLst>
                  <a:outerShdw blurRad="38100" dist="38100" dir="2700000" algn="tl">
                    <a:srgbClr val="000000">
                      <a:alpha val="43137"/>
                    </a:srgbClr>
                  </a:outerShdw>
                </a:effectLst>
              </a:rPr>
              <a:t>and radiation state of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environment, study of its                                                                 being influenced by natural and                                                           </a:t>
            </a:r>
            <a:r>
              <a:rPr lang="en-US" sz="2400" dirty="0" err="1">
                <a:effectLst>
                  <a:outerShdw blurRad="38100" dist="38100" dir="2700000" algn="tl">
                    <a:srgbClr val="000000">
                      <a:alpha val="43137"/>
                    </a:srgbClr>
                  </a:outerShdw>
                </a:effectLst>
              </a:rPr>
              <a:t>technogenic</a:t>
            </a:r>
            <a:r>
              <a:rPr lang="en-US" sz="2400" dirty="0">
                <a:effectLst>
                  <a:outerShdw blurRad="38100" dist="38100" dir="2700000" algn="tl">
                    <a:srgbClr val="000000">
                      <a:alpha val="43137"/>
                    </a:srgbClr>
                  </a:outerShdw>
                </a:effectLst>
              </a:rPr>
              <a:t> factors</a:t>
            </a:r>
            <a:endParaRPr lang="en-US" sz="24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01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217" y="361725"/>
            <a:ext cx="7705581" cy="1143000"/>
          </a:xfrm>
        </p:spPr>
        <p:txBody>
          <a:bodyPr/>
          <a:lstStyle/>
          <a:p>
            <a:pPr algn="ctr"/>
            <a:r>
              <a:rPr lang="en-US" sz="3200" b="1" dirty="0">
                <a:effectLst>
                  <a:outerShdw blurRad="38100" dist="38100" dir="2700000" algn="tl">
                    <a:srgbClr val="000000">
                      <a:alpha val="43137"/>
                    </a:srgbClr>
                  </a:outerShdw>
                </a:effectLst>
              </a:rPr>
              <a:t>Institute of </a:t>
            </a:r>
            <a:r>
              <a:rPr lang="en-US" sz="3200" b="1" dirty="0" err="1">
                <a:effectLst>
                  <a:outerShdw blurRad="38100" dist="38100" dir="2700000" algn="tl">
                    <a:srgbClr val="000000">
                      <a:alpha val="43137"/>
                    </a:srgbClr>
                  </a:outerShdw>
                </a:effectLst>
              </a:rPr>
              <a:t>Agroecology</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The National Academy of Agrarian Sciences of Ukraine</a:t>
            </a:r>
            <a:br>
              <a:rPr lang="en-US" sz="3200" b="1" dirty="0">
                <a:effectLst>
                  <a:outerShdw blurRad="38100" dist="38100" dir="2700000" algn="tl">
                    <a:srgbClr val="000000">
                      <a:alpha val="43137"/>
                    </a:srgbClr>
                  </a:outerShdw>
                </a:effectLst>
              </a:rPr>
            </a:br>
            <a:endParaRPr lang="uk-UA" sz="32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93800" y="1411964"/>
            <a:ext cx="7492998" cy="3551922"/>
          </a:xfrm>
        </p:spPr>
        <p:txBody>
          <a:bodyPr/>
          <a:lstStyle/>
          <a:p>
            <a:pPr marL="0" indent="0">
              <a:buNone/>
            </a:pPr>
            <a:r>
              <a:rPr lang="en-US" sz="2000" b="1" dirty="0">
                <a:effectLst>
                  <a:outerShdw blurRad="38100" dist="38100" dir="2700000" algn="tl">
                    <a:srgbClr val="000000">
                      <a:alpha val="43137"/>
                    </a:srgbClr>
                  </a:outerShdw>
                </a:effectLst>
              </a:rPr>
              <a:t>Main Areas of Research: </a:t>
            </a:r>
          </a:p>
          <a:p>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substantiation </a:t>
            </a:r>
            <a:r>
              <a:rPr lang="en-US" sz="2000" dirty="0">
                <a:effectLst>
                  <a:outerShdw blurRad="38100" dist="38100" dir="2700000" algn="tl">
                    <a:srgbClr val="000000">
                      <a:alpha val="43137"/>
                    </a:srgbClr>
                  </a:outerShdw>
                </a:effectLst>
              </a:rPr>
              <a:t>for selection methodology at singling out a strategy of sustainable development for the </a:t>
            </a:r>
            <a:r>
              <a:rPr lang="en-US" sz="2000" dirty="0" err="1">
                <a:effectLst>
                  <a:outerShdw blurRad="38100" dist="38100" dir="2700000" algn="tl">
                    <a:srgbClr val="000000">
                      <a:alpha val="43137"/>
                    </a:srgbClr>
                  </a:outerShdw>
                </a:effectLst>
              </a:rPr>
              <a:t>agroecosystems</a:t>
            </a:r>
            <a:r>
              <a:rPr lang="en-US" sz="2000" dirty="0">
                <a:effectLst>
                  <a:outerShdw blurRad="38100" dist="38100" dir="2700000" algn="tl">
                    <a:srgbClr val="000000">
                      <a:alpha val="43137"/>
                    </a:srgbClr>
                  </a:outerShdw>
                </a:effectLst>
              </a:rPr>
              <a:t> in </a:t>
            </a:r>
            <a:r>
              <a:rPr lang="en-US" sz="2000" dirty="0" smtClean="0">
                <a:effectLst>
                  <a:outerShdw blurRad="38100" dist="38100" dir="2700000" algn="tl">
                    <a:srgbClr val="000000">
                      <a:alpha val="43137"/>
                    </a:srgbClr>
                  </a:outerShdw>
                </a:effectLst>
              </a:rPr>
              <a:t>Ukraine</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rational </a:t>
            </a:r>
            <a:r>
              <a:rPr lang="en-US" sz="2000" dirty="0">
                <a:effectLst>
                  <a:outerShdw blurRad="38100" dist="38100" dir="2700000" algn="tl">
                    <a:srgbClr val="000000">
                      <a:alpha val="43137"/>
                    </a:srgbClr>
                  </a:outerShdw>
                </a:effectLst>
              </a:rPr>
              <a:t>nature use and control of the natural </a:t>
            </a:r>
            <a:r>
              <a:rPr lang="en-US" sz="2000" dirty="0" smtClean="0">
                <a:effectLst>
                  <a:outerShdw blurRad="38100" dist="38100" dir="2700000" algn="tl">
                    <a:srgbClr val="000000">
                      <a:alpha val="43137"/>
                    </a:srgbClr>
                  </a:outerShdw>
                </a:effectLst>
              </a:rPr>
              <a:t>environment; </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development </a:t>
            </a:r>
            <a:r>
              <a:rPr lang="en-US" sz="2000" dirty="0">
                <a:effectLst>
                  <a:outerShdw blurRad="38100" dist="38100" dir="2700000" algn="tl">
                    <a:srgbClr val="000000">
                      <a:alpha val="43137"/>
                    </a:srgbClr>
                  </a:outerShdw>
                </a:effectLst>
              </a:rPr>
              <a:t>of scientific basis for </a:t>
            </a:r>
            <a:r>
              <a:rPr lang="en-US" sz="2000" dirty="0" err="1">
                <a:effectLst>
                  <a:outerShdw blurRad="38100" dist="38100" dir="2700000" algn="tl">
                    <a:srgbClr val="000000">
                      <a:alpha val="43137"/>
                    </a:srgbClr>
                  </a:outerShdw>
                </a:effectLst>
              </a:rPr>
              <a:t>agroecological</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monitoring </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conservation </a:t>
            </a:r>
            <a:r>
              <a:rPr lang="en-US" sz="2000" dirty="0">
                <a:effectLst>
                  <a:outerShdw blurRad="38100" dist="38100" dir="2700000" algn="tl">
                    <a:srgbClr val="000000">
                      <a:alpha val="43137"/>
                    </a:srgbClr>
                  </a:outerShdw>
                </a:effectLst>
              </a:rPr>
              <a:t>and recreation of </a:t>
            </a:r>
            <a:r>
              <a:rPr lang="en-US" sz="2000" dirty="0" err="1">
                <a:effectLst>
                  <a:outerShdw blurRad="38100" dist="38100" dir="2700000" algn="tl">
                    <a:srgbClr val="000000">
                      <a:alpha val="43137"/>
                    </a:srgbClr>
                  </a:outerShdw>
                </a:effectLst>
              </a:rPr>
              <a:t>agrobiological</a:t>
            </a:r>
            <a:r>
              <a:rPr lang="en-US" sz="2000" dirty="0">
                <a:effectLst>
                  <a:outerShdw blurRad="38100" dist="38100" dir="2700000" algn="tl">
                    <a:srgbClr val="000000">
                      <a:alpha val="43137"/>
                    </a:srgbClr>
                  </a:outerShdw>
                </a:effectLst>
              </a:rPr>
              <a:t> diversity and development of an environmental safety </a:t>
            </a:r>
            <a:r>
              <a:rPr lang="en-US" sz="2000" dirty="0" smtClean="0">
                <a:effectLst>
                  <a:outerShdw blurRad="38100" dist="38100" dir="2700000" algn="tl">
                    <a:srgbClr val="000000">
                      <a:alpha val="43137"/>
                    </a:srgbClr>
                  </a:outerShdw>
                </a:effectLst>
              </a:rPr>
              <a:t>system </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assessment </a:t>
            </a:r>
            <a:r>
              <a:rPr lang="en-US" sz="2000" dirty="0">
                <a:effectLst>
                  <a:outerShdw blurRad="38100" dist="38100" dir="2700000" algn="tl">
                    <a:srgbClr val="000000">
                      <a:alpha val="43137"/>
                    </a:srgbClr>
                  </a:outerShdw>
                </a:effectLst>
              </a:rPr>
              <a:t>and forecasting for environmental consequences of employing technologies of various kinds in an agricultural </a:t>
            </a:r>
            <a:r>
              <a:rPr lang="en-US" sz="2000" dirty="0" smtClean="0">
                <a:effectLst>
                  <a:outerShdw blurRad="38100" dist="38100" dir="2700000" algn="tl">
                    <a:srgbClr val="000000">
                      <a:alpha val="43137"/>
                    </a:srgbClr>
                  </a:outerShdw>
                </a:effectLst>
              </a:rPr>
              <a:t>production</a:t>
            </a:r>
            <a:endParaRPr lang="en-US" sz="2000" dirty="0">
              <a:effectLst>
                <a:outerShdw blurRad="38100" dist="38100" dir="2700000" algn="tl">
                  <a:srgbClr val="000000">
                    <a:alpha val="43137"/>
                  </a:srgbClr>
                </a:outerShdw>
              </a:effectLst>
            </a:endParaRPr>
          </a:p>
          <a:p>
            <a:endParaRPr lang="uk-UA" sz="20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710"/>
          <a:stretch/>
        </p:blipFill>
        <p:spPr bwMode="auto">
          <a:xfrm>
            <a:off x="1233544" y="5062252"/>
            <a:ext cx="7551237" cy="13777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68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4" b="-1180"/>
          <a:stretch/>
        </p:blipFill>
        <p:spPr bwMode="auto">
          <a:xfrm>
            <a:off x="4662541" y="3755572"/>
            <a:ext cx="3992336" cy="264522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981217" y="198435"/>
            <a:ext cx="7917854" cy="1143000"/>
          </a:xfrm>
        </p:spPr>
        <p:txBody>
          <a:bodyPr/>
          <a:lstStyle/>
          <a:p>
            <a:pPr algn="ctr"/>
            <a:r>
              <a:rPr lang="en-US" b="1" dirty="0">
                <a:effectLst>
                  <a:outerShdw blurRad="38100" dist="38100" dir="2700000" algn="tl">
                    <a:srgbClr val="000000">
                      <a:alpha val="43137"/>
                    </a:srgbClr>
                  </a:outerShdw>
                </a:effectLst>
              </a:rPr>
              <a:t>Environmental Organizations</a:t>
            </a:r>
            <a:endParaRPr lang="uk-UA"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567544"/>
            <a:ext cx="7415438" cy="3510641"/>
          </a:xfrm>
        </p:spPr>
        <p:txBody>
          <a:bodyPr/>
          <a:lstStyle/>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National </a:t>
            </a:r>
            <a:r>
              <a:rPr lang="en-US" sz="2200" dirty="0">
                <a:effectLst>
                  <a:outerShdw blurRad="38100" dist="38100" dir="2700000" algn="tl">
                    <a:srgbClr val="000000">
                      <a:alpha val="43137"/>
                    </a:srgbClr>
                  </a:outerShdw>
                </a:effectLst>
              </a:rPr>
              <a:t>Ecological Center of Ukraine</a:t>
            </a:r>
          </a:p>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Ukrainian </a:t>
            </a:r>
            <a:r>
              <a:rPr lang="en-US" sz="2200" dirty="0">
                <a:effectLst>
                  <a:outerShdw blurRad="38100" dist="38100" dir="2700000" algn="tl">
                    <a:srgbClr val="000000">
                      <a:alpha val="43137"/>
                    </a:srgbClr>
                  </a:outerShdw>
                </a:effectLst>
              </a:rPr>
              <a:t>Society for Nature Conservation </a:t>
            </a:r>
          </a:p>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Ukrainian </a:t>
            </a:r>
            <a:r>
              <a:rPr lang="en-US" sz="2200" dirty="0">
                <a:effectLst>
                  <a:outerShdw blurRad="38100" dist="38100" dir="2700000" algn="tl">
                    <a:srgbClr val="000000">
                      <a:alpha val="43137"/>
                    </a:srgbClr>
                  </a:outerShdw>
                </a:effectLst>
              </a:rPr>
              <a:t>Youth Environmental League</a:t>
            </a:r>
          </a:p>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The </a:t>
            </a:r>
            <a:r>
              <a:rPr lang="en-US" sz="2200" dirty="0">
                <a:effectLst>
                  <a:outerShdw blurRad="38100" dist="38100" dir="2700000" algn="tl">
                    <a:srgbClr val="000000">
                      <a:alpha val="43137"/>
                    </a:srgbClr>
                  </a:outerShdw>
                </a:effectLst>
              </a:rPr>
              <a:t>Nature Protection and </a:t>
            </a:r>
            <a:r>
              <a:rPr lang="en-US" sz="2200" dirty="0" smtClean="0">
                <a:effectLst>
                  <a:outerShdw blurRad="38100" dist="38100" dir="2700000" algn="tl">
                    <a:srgbClr val="000000">
                      <a:alpha val="43137"/>
                    </a:srgbClr>
                  </a:outerShdw>
                </a:effectLst>
              </a:rPr>
              <a:t>Restoration </a:t>
            </a:r>
            <a:r>
              <a:rPr lang="en-US" sz="2200" dirty="0">
                <a:effectLst>
                  <a:outerShdw blurRad="38100" dist="38100" dir="2700000" algn="tl">
                    <a:srgbClr val="000000">
                      <a:alpha val="43137"/>
                    </a:srgbClr>
                  </a:outerShdw>
                </a:effectLst>
              </a:rPr>
              <a:t>Fund 'Nature Heritage Fund' </a:t>
            </a:r>
            <a:r>
              <a:rPr lang="en-US" sz="2200" dirty="0" smtClean="0">
                <a:effectLst>
                  <a:outerShdw blurRad="38100" dist="38100" dir="2700000" algn="tl">
                    <a:srgbClr val="000000">
                      <a:alpha val="43137"/>
                    </a:srgbClr>
                  </a:outerShdw>
                </a:effectLst>
              </a:rPr>
              <a:t>named </a:t>
            </a:r>
            <a:r>
              <a:rPr lang="en-US" sz="2200" dirty="0">
                <a:effectLst>
                  <a:outerShdw blurRad="38100" dist="38100" dir="2700000" algn="tl">
                    <a:srgbClr val="000000">
                      <a:alpha val="43137"/>
                    </a:srgbClr>
                  </a:outerShdw>
                </a:effectLst>
              </a:rPr>
              <a:t>after Prof. </a:t>
            </a:r>
            <a:r>
              <a:rPr lang="en-US" sz="2200" dirty="0" err="1">
                <a:effectLst>
                  <a:outerShdw blurRad="38100" dist="38100" dir="2700000" algn="tl">
                    <a:srgbClr val="000000">
                      <a:alpha val="43137"/>
                    </a:srgbClr>
                  </a:outerShdw>
                </a:effectLst>
              </a:rPr>
              <a:t>I.I.Puzanov</a:t>
            </a:r>
            <a:r>
              <a:rPr lang="en-US" sz="2200" dirty="0">
                <a:effectLst>
                  <a:outerShdw blurRad="38100" dist="38100" dir="2700000" algn="tl">
                    <a:srgbClr val="000000">
                      <a:alpha val="43137"/>
                    </a:srgbClr>
                  </a:outerShdw>
                </a:effectLst>
              </a:rPr>
              <a:t> </a:t>
            </a:r>
          </a:p>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All-Ukrainian </a:t>
            </a:r>
            <a:r>
              <a:rPr lang="en-US" sz="2200" dirty="0">
                <a:effectLst>
                  <a:outerShdw blurRad="38100" dist="38100" dir="2700000" algn="tl">
                    <a:srgbClr val="000000">
                      <a:alpha val="43137"/>
                    </a:srgbClr>
                  </a:outerShdw>
                </a:effectLst>
              </a:rPr>
              <a:t>Committee on UNEP Activities Support (</a:t>
            </a:r>
            <a:r>
              <a:rPr lang="en-US" sz="2200" dirty="0" err="1">
                <a:effectLst>
                  <a:outerShdw blurRad="38100" dist="38100" dir="2700000" algn="tl">
                    <a:srgbClr val="000000">
                      <a:alpha val="43137"/>
                    </a:srgbClr>
                  </a:outerShdw>
                </a:effectLst>
              </a:rPr>
              <a:t>UkrUNEPCom</a:t>
            </a:r>
            <a:r>
              <a:rPr lang="en-US" sz="2200" dirty="0">
                <a:effectLst>
                  <a:outerShdw blurRad="38100" dist="38100" dir="2700000" algn="tl">
                    <a:srgbClr val="000000">
                      <a:alpha val="43137"/>
                    </a:srgbClr>
                  </a:outerShdw>
                </a:effectLst>
              </a:rPr>
              <a:t>)</a:t>
            </a:r>
          </a:p>
          <a:p>
            <a:pPr>
              <a:buClr>
                <a:schemeClr val="tx1"/>
              </a:buClr>
              <a:buFont typeface="Wingdings" pitchFamily="2" charset="2"/>
              <a:buChar char="q"/>
            </a:pPr>
            <a:r>
              <a:rPr lang="en-US" sz="2200" dirty="0" smtClean="0">
                <a:effectLst>
                  <a:outerShdw blurRad="38100" dist="38100" dir="2700000" algn="tl">
                    <a:srgbClr val="000000">
                      <a:alpha val="43137"/>
                    </a:srgbClr>
                  </a:outerShdw>
                </a:effectLst>
              </a:rPr>
              <a:t>All-Ukrainian                                           </a:t>
            </a:r>
            <a:r>
              <a:rPr lang="en-US" sz="2200" dirty="0" smtClean="0">
                <a:effectLst>
                  <a:outerShdw blurRad="38100" dist="38100" dir="2700000" algn="tl">
                    <a:srgbClr val="000000">
                      <a:alpha val="43137"/>
                    </a:srgbClr>
                  </a:outerShdw>
                </a:effectLst>
              </a:rPr>
              <a:t>Environmental </a:t>
            </a:r>
            <a:r>
              <a:rPr lang="en-US" sz="2200" dirty="0">
                <a:effectLst>
                  <a:outerShdw blurRad="38100" dist="38100" dir="2700000" algn="tl">
                    <a:srgbClr val="000000">
                      <a:alpha val="43137"/>
                    </a:srgbClr>
                  </a:outerShdw>
                </a:effectLst>
              </a:rPr>
              <a:t>League</a:t>
            </a:r>
          </a:p>
          <a:p>
            <a:pPr>
              <a:buClr>
                <a:schemeClr val="tx1"/>
              </a:buClr>
              <a:buFont typeface="Wingdings" pitchFamily="2" charset="2"/>
              <a:buChar char="q"/>
            </a:pPr>
            <a:endParaRPr lang="uk-UA" sz="2200" dirty="0"/>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811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8000" dirty="0" smtClean="0">
                <a:effectLst>
                  <a:outerShdw blurRad="38100" dist="38100" dir="2700000" algn="tl">
                    <a:srgbClr val="000000">
                      <a:alpha val="43137"/>
                    </a:srgbClr>
                  </a:outerShdw>
                  <a:reflection blurRad="6350" stA="55000" endA="300" endPos="45500" dir="5400000" sy="-100000" algn="bl" rotWithShape="0"/>
                </a:effectLst>
              </a:rPr>
              <a:t>Thank you!</a:t>
            </a:r>
            <a:endParaRPr lang="ru-RU" sz="80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48" y="-587828"/>
            <a:ext cx="3201479" cy="4253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PRESENTATIONS 2012\_3\photos\1364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571" y="-393888"/>
            <a:ext cx="6137855" cy="4018377"/>
          </a:xfrm>
          <a:prstGeom prst="rect">
            <a:avLst/>
          </a:prstGeom>
          <a:noFill/>
          <a:effectLst>
            <a:glow>
              <a:schemeClr val="accent1">
                <a:alpha val="40000"/>
              </a:schemeClr>
            </a:glow>
            <a:softEdge rad="10541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73091" y="37231"/>
            <a:ext cx="7674960" cy="2800767"/>
          </a:xfrm>
          <a:prstGeom prst="rect">
            <a:avLst/>
          </a:prstGeom>
        </p:spPr>
        <p:txBody>
          <a:bodyPr wrap="square">
            <a:spAutoFit/>
          </a:bodyPr>
          <a:lstStyle/>
          <a:p>
            <a:pPr lvl="0" algn="ctr"/>
            <a:r>
              <a:rPr lang="en-US" sz="4400" b="1" dirty="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a typeface="Verdana" pitchFamily="34" charset="0"/>
                <a:cs typeface="Verdana" pitchFamily="34" charset="0"/>
              </a:rPr>
              <a:t>Odessa </a:t>
            </a:r>
            <a:endParaRPr lang="en-US" sz="4400" b="1" dirty="0" smtClean="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a typeface="Verdana" pitchFamily="34" charset="0"/>
              <a:cs typeface="Verdana" pitchFamily="34" charset="0"/>
            </a:endParaRPr>
          </a:p>
          <a:p>
            <a:pPr lvl="0" algn="ctr"/>
            <a:r>
              <a:rPr lang="en-US" sz="4400" b="1" dirty="0" smtClean="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a typeface="Verdana" pitchFamily="34" charset="0"/>
                <a:cs typeface="Verdana" pitchFamily="34" charset="0"/>
              </a:rPr>
              <a:t>State </a:t>
            </a:r>
          </a:p>
          <a:p>
            <a:pPr lvl="0" algn="ctr"/>
            <a:r>
              <a:rPr lang="en-US" sz="4400" b="1" dirty="0" smtClean="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a typeface="Verdana" pitchFamily="34" charset="0"/>
                <a:cs typeface="Verdana" pitchFamily="34" charset="0"/>
              </a:rPr>
              <a:t>Environmental </a:t>
            </a:r>
          </a:p>
          <a:p>
            <a:pPr lvl="0" algn="ctr"/>
            <a:r>
              <a:rPr lang="en-US" sz="4400" b="1" dirty="0" smtClean="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a typeface="Verdana" pitchFamily="34" charset="0"/>
                <a:cs typeface="Verdana" pitchFamily="34" charset="0"/>
              </a:rPr>
              <a:t>University </a:t>
            </a:r>
            <a:endParaRPr lang="ru-RU" sz="1600" b="1" dirty="0">
              <a:ln>
                <a:solidFill>
                  <a:schemeClr val="accent1">
                    <a:lumMod val="5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98435"/>
            <a:ext cx="8000998" cy="1143000"/>
          </a:xfrm>
        </p:spPr>
        <p:txBody>
          <a:bodyPr/>
          <a:lstStyle/>
          <a:p>
            <a:pPr algn="ctr"/>
            <a:r>
              <a:rPr lang="en-US" b="1">
                <a:effectLst>
                  <a:outerShdw blurRad="38100" dist="38100" dir="2700000" algn="tl">
                    <a:srgbClr val="000000">
                      <a:alpha val="43137"/>
                    </a:srgbClr>
                  </a:outerShdw>
                  <a:reflection blurRad="6350" stA="55000" endA="300" endPos="45500" dir="5400000" sy="-100000" algn="bl" rotWithShape="0"/>
                </a:effectLst>
              </a:rPr>
              <a:t>OSENU Career Center </a:t>
            </a:r>
            <a:endParaRPr lang="ru-RU"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1453243" y="1567545"/>
            <a:ext cx="7119257" cy="4065807"/>
          </a:xfrm>
        </p:spPr>
        <p:txBody>
          <a:bodyPr/>
          <a:lstStyle/>
          <a:p>
            <a:pPr marL="0" indent="0">
              <a:buNone/>
            </a:pPr>
            <a:r>
              <a:rPr lang="en-US" dirty="0">
                <a:effectLst>
                  <a:outerShdw blurRad="38100" dist="38100" dir="2700000" algn="tl">
                    <a:srgbClr val="000000">
                      <a:alpha val="43137"/>
                    </a:srgbClr>
                  </a:outerShdw>
                </a:effectLst>
              </a:rPr>
              <a:t>is a comprehensive information and methodical subdivision of the University, which represents the interests of Odessa State Environmental University in public and other institutions on the issues covered by its terms of reference.. </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p>
          <a:p>
            <a:pPr marL="0" indent="0">
              <a:buNone/>
            </a:pPr>
            <a:endParaRPr lang="ru-RU" dirty="0" smtClean="0"/>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rtem\Desktop\PRESENTATIONS 2012\P1010013.JPG"/>
          <p:cNvPicPr>
            <a:picLocks noChangeAspect="1" noChangeArrowheads="1"/>
          </p:cNvPicPr>
          <p:nvPr/>
        </p:nvPicPr>
        <p:blipFill rotWithShape="1">
          <a:blip r:embed="rId4">
            <a:extLst>
              <a:ext uri="{28A0092B-C50C-407E-A947-70E740481C1C}">
                <a14:useLocalDpi xmlns:a14="http://schemas.microsoft.com/office/drawing/2010/main" val="0"/>
              </a:ext>
            </a:extLst>
          </a:blip>
          <a:srcRect t="11917" b="23734"/>
          <a:stretch/>
        </p:blipFill>
        <p:spPr bwMode="auto">
          <a:xfrm>
            <a:off x="1698167" y="3592286"/>
            <a:ext cx="6292940" cy="3037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98435"/>
            <a:ext cx="8000998" cy="1143000"/>
          </a:xfrm>
        </p:spPr>
        <p:txBody>
          <a:bodyPr/>
          <a:lstStyle/>
          <a:p>
            <a:pPr algn="ctr"/>
            <a:r>
              <a:rPr lang="en-US" b="1">
                <a:effectLst>
                  <a:outerShdw blurRad="38100" dist="38100" dir="2700000" algn="tl">
                    <a:srgbClr val="000000">
                      <a:alpha val="43137"/>
                    </a:srgbClr>
                  </a:outerShdw>
                  <a:reflection blurRad="6350" stA="55000" endA="300" endPos="45500" dir="5400000" sy="-100000" algn="bl" rotWithShape="0"/>
                </a:effectLst>
              </a:rPr>
              <a:t>OSENU Career Center </a:t>
            </a:r>
            <a:endParaRPr lang="ru-RU"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1322614" y="1485895"/>
            <a:ext cx="7249886" cy="4555670"/>
          </a:xfrm>
        </p:spPr>
        <p:txBody>
          <a:bodyPr/>
          <a:lstStyle/>
          <a:p>
            <a:pPr marL="0" indent="0" algn="ctr">
              <a:buNone/>
            </a:pPr>
            <a:r>
              <a:rPr lang="en-US" sz="2400" b="1" dirty="0" smtClean="0">
                <a:effectLst>
                  <a:outerShdw blurRad="38100" dist="38100" dir="2700000" algn="tl">
                    <a:srgbClr val="000000">
                      <a:alpha val="43137"/>
                    </a:srgbClr>
                  </a:outerShdw>
                </a:effectLst>
              </a:rPr>
              <a:t>The </a:t>
            </a:r>
            <a:r>
              <a:rPr lang="en-US" sz="2400" b="1" dirty="0">
                <a:effectLst>
                  <a:outerShdw blurRad="38100" dist="38100" dir="2700000" algn="tl">
                    <a:srgbClr val="000000">
                      <a:alpha val="43137"/>
                    </a:srgbClr>
                  </a:outerShdw>
                </a:effectLst>
              </a:rPr>
              <a:t>main tasks and scope of activities of the Center are as follows</a:t>
            </a:r>
            <a:r>
              <a:rPr lang="en-US" sz="2400" b="1" dirty="0" smtClean="0">
                <a:effectLst>
                  <a:outerShdw blurRad="38100" dist="38100" dir="2700000" algn="tl">
                    <a:srgbClr val="000000">
                      <a:alpha val="43137"/>
                    </a:srgbClr>
                  </a:outerShdw>
                </a:effectLst>
              </a:rPr>
              <a:t>:</a:t>
            </a:r>
          </a:p>
          <a:p>
            <a:pPr marL="0" indent="0">
              <a:buNone/>
            </a:pP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implementation </a:t>
            </a:r>
            <a:r>
              <a:rPr lang="en-US" sz="2400" dirty="0">
                <a:effectLst>
                  <a:outerShdw blurRad="38100" dist="38100" dir="2700000" algn="tl">
                    <a:srgbClr val="000000">
                      <a:alpha val="43137"/>
                    </a:srgbClr>
                  </a:outerShdw>
                </a:effectLst>
              </a:rPr>
              <a:t>of measures on assessment of market demand for graduates of various directions of training, </a:t>
            </a:r>
            <a:r>
              <a:rPr lang="en-US" sz="2400" dirty="0" err="1">
                <a:effectLst>
                  <a:outerShdw blurRad="38100" dist="38100" dir="2700000" algn="tl">
                    <a:srgbClr val="000000">
                      <a:alpha val="43137"/>
                    </a:srgbClr>
                  </a:outerShdw>
                </a:effectLst>
              </a:rPr>
              <a:t>specialities</a:t>
            </a:r>
            <a:r>
              <a:rPr lang="en-US" sz="2400" dirty="0">
                <a:effectLst>
                  <a:outerShdw blurRad="38100" dist="38100" dir="2700000" algn="tl">
                    <a:srgbClr val="000000">
                      <a:alpha val="43137"/>
                    </a:srgbClr>
                  </a:outerShdw>
                </a:effectLst>
              </a:rPr>
              <a:t> and specializations with the aim of making an estimation of university quotas for training  personnel in the </a:t>
            </a:r>
            <a:r>
              <a:rPr lang="en-US" sz="2400" dirty="0" smtClean="0">
                <a:effectLst>
                  <a:outerShdw blurRad="38100" dist="38100" dir="2700000" algn="tl">
                    <a:srgbClr val="000000">
                      <a:alpha val="43137"/>
                    </a:srgbClr>
                  </a:outerShdw>
                </a:effectLst>
              </a:rPr>
              <a:t>field</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establishment of relations with enterprises, institutions and organizations, the major employers of  OSENU graduates, in various regions of Ukraine </a:t>
            </a:r>
          </a:p>
          <a:p>
            <a:pPr>
              <a:buClr>
                <a:schemeClr val="tx1"/>
              </a:buClr>
              <a:buFont typeface="Wingdings" pitchFamily="2" charset="2"/>
              <a:buChar char="q"/>
            </a:pPr>
            <a:r>
              <a:rPr lang="en-US" sz="2400" dirty="0">
                <a:effectLst>
                  <a:outerShdw blurRad="38100" dist="38100" dir="2700000" algn="tl">
                    <a:srgbClr val="000000">
                      <a:alpha val="43137"/>
                    </a:srgbClr>
                  </a:outerShdw>
                </a:effectLst>
              </a:rPr>
              <a:t>drawing up and filling out the forms on placement of university graduates</a:t>
            </a:r>
          </a:p>
          <a:p>
            <a:pPr>
              <a:buFont typeface="Wingdings" pitchFamily="2" charset="2"/>
              <a:buChar char="q"/>
            </a:pPr>
            <a:endParaRPr lang="en-US" sz="2400" dirty="0" smtClean="0">
              <a:effectLst>
                <a:outerShdw blurRad="38100" dist="38100" dir="2700000" algn="tl">
                  <a:srgbClr val="000000">
                    <a:alpha val="43137"/>
                  </a:srgbClr>
                </a:outerShdw>
              </a:effectLst>
            </a:endParaRPr>
          </a:p>
          <a:p>
            <a:pPr marL="0" indent="0">
              <a:buNone/>
            </a:pPr>
            <a:endParaRPr lang="en-US" sz="2400" dirty="0"/>
          </a:p>
          <a:p>
            <a:pPr marL="0" indent="0">
              <a:buNone/>
            </a:pPr>
            <a:endParaRPr lang="ru-RU" sz="2400" dirty="0" smtClean="0"/>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7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reflection blurRad="6350" stA="55000" endA="300" endPos="45500" dir="5400000" sy="-100000" algn="bl" rotWithShape="0"/>
                </a:effectLst>
              </a:rPr>
              <a:t>OSENU Career Center </a:t>
            </a:r>
            <a:endParaRPr lang="ru-RU"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1200886" y="1754869"/>
            <a:ext cx="7492998" cy="4859336"/>
          </a:xfrm>
        </p:spPr>
        <p:txBody>
          <a:bodyPr/>
          <a:lstStyle/>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organization </a:t>
            </a:r>
            <a:r>
              <a:rPr lang="en-US" sz="2400" dirty="0">
                <a:effectLst>
                  <a:outerShdw blurRad="38100" dist="38100" dir="2700000" algn="tl">
                    <a:srgbClr val="000000">
                      <a:alpha val="43137"/>
                    </a:srgbClr>
                  </a:outerShdw>
                </a:effectLst>
              </a:rPr>
              <a:t>and implementation of monitoring for employment of university graduates and their subsequent career development in a </a:t>
            </a:r>
            <a:r>
              <a:rPr lang="en-US" sz="2400" dirty="0" err="1" smtClean="0">
                <a:effectLst>
                  <a:outerShdw blurRad="38100" dist="38100" dir="2700000" algn="tl">
                    <a:srgbClr val="000000">
                      <a:alpha val="43137"/>
                    </a:srgbClr>
                  </a:outerShdw>
                </a:effectLst>
              </a:rPr>
              <a:t>speciality</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rendering </a:t>
            </a:r>
            <a:r>
              <a:rPr lang="en-US" sz="2400" dirty="0">
                <a:effectLst>
                  <a:outerShdw blurRad="38100" dist="38100" dir="2700000" algn="tl">
                    <a:srgbClr val="000000">
                      <a:alpha val="43137"/>
                    </a:srgbClr>
                  </a:outerShdw>
                </a:effectLst>
              </a:rPr>
              <a:t>services to the university students and graduates in the form of consultations, testing, relevant sociological interviews and organization of the students’ meeting with employers and previous OSENU </a:t>
            </a:r>
            <a:r>
              <a:rPr lang="en-US" sz="2400" dirty="0" smtClean="0">
                <a:effectLst>
                  <a:outerShdw blurRad="38100" dist="38100" dir="2700000" algn="tl">
                    <a:srgbClr val="000000">
                      <a:alpha val="43137"/>
                    </a:srgbClr>
                  </a:outerShdw>
                </a:effectLst>
              </a:rPr>
              <a:t>graduates</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setting </a:t>
            </a:r>
            <a:r>
              <a:rPr lang="en-US" sz="2400" dirty="0">
                <a:effectLst>
                  <a:outerShdw blurRad="38100" dist="38100" dir="2700000" algn="tl">
                    <a:srgbClr val="000000">
                      <a:alpha val="43137"/>
                    </a:srgbClr>
                  </a:outerShdw>
                </a:effectLst>
              </a:rPr>
              <a:t>up and maintenance of a database on job vacancies at </a:t>
            </a:r>
            <a:r>
              <a:rPr lang="en-US" sz="2400" dirty="0" smtClean="0">
                <a:effectLst>
                  <a:outerShdw blurRad="38100" dist="38100" dir="2700000" algn="tl">
                    <a:srgbClr val="000000">
                      <a:alpha val="43137"/>
                    </a:srgbClr>
                  </a:outerShdw>
                </a:effectLst>
              </a:rPr>
              <a:t>enterprises</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organization </a:t>
            </a:r>
            <a:r>
              <a:rPr lang="en-US" sz="2400" dirty="0">
                <a:effectLst>
                  <a:outerShdw blurRad="38100" dist="38100" dir="2700000" algn="tl">
                    <a:srgbClr val="000000">
                      <a:alpha val="43137"/>
                    </a:srgbClr>
                  </a:outerShdw>
                </a:effectLst>
              </a:rPr>
              <a:t>of interviews with prospective  employers for the university students and </a:t>
            </a:r>
            <a:r>
              <a:rPr lang="en-US" sz="2400" dirty="0" smtClean="0">
                <a:effectLst>
                  <a:outerShdw blurRad="38100" dist="38100" dir="2700000" algn="tl">
                    <a:srgbClr val="000000">
                      <a:alpha val="43137"/>
                    </a:srgbClr>
                  </a:outerShdw>
                </a:effectLst>
              </a:rPr>
              <a:t>graduates</a:t>
            </a:r>
            <a:endParaRPr lang="en-US" sz="2400" dirty="0">
              <a:effectLst>
                <a:outerShdw blurRad="38100" dist="38100" dir="2700000" algn="tl">
                  <a:srgbClr val="000000">
                    <a:alpha val="43137"/>
                  </a:srgbClr>
                </a:outerShdw>
              </a:effectLst>
            </a:endParaRPr>
          </a:p>
          <a:p>
            <a:pPr>
              <a:buClr>
                <a:schemeClr val="tx1"/>
              </a:buClr>
              <a:buFont typeface="Wingdings" pitchFamily="2" charset="2"/>
              <a:buChar char="q"/>
            </a:pPr>
            <a:endParaRPr lang="ru-RU" sz="2400" dirty="0"/>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332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reflection blurRad="6350" stA="55000" endA="300" endPos="45500" dir="5400000" sy="-100000" algn="bl" rotWithShape="0"/>
                </a:effectLst>
              </a:rPr>
              <a:t>OSENU Career Center</a:t>
            </a:r>
            <a:endParaRPr lang="ru-RU"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1193800" y="1722215"/>
            <a:ext cx="7492998" cy="4859336"/>
          </a:xfrm>
        </p:spPr>
        <p:txBody>
          <a:bodyPr/>
          <a:lstStyle/>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assistance </a:t>
            </a:r>
            <a:r>
              <a:rPr lang="en-US" sz="2400" dirty="0">
                <a:effectLst>
                  <a:outerShdw blurRad="38100" dist="38100" dir="2700000" algn="tl">
                    <a:srgbClr val="000000">
                      <a:alpha val="43137"/>
                    </a:srgbClr>
                  </a:outerShdw>
                </a:effectLst>
              </a:rPr>
              <a:t>to employment of full-time students in temporary / part-time jobs during their studies at the </a:t>
            </a:r>
            <a:r>
              <a:rPr lang="en-US" sz="2400" dirty="0" smtClean="0">
                <a:effectLst>
                  <a:outerShdw blurRad="38100" dist="38100" dir="2700000" algn="tl">
                    <a:srgbClr val="000000">
                      <a:alpha val="43137"/>
                    </a:srgbClr>
                  </a:outerShdw>
                </a:effectLst>
              </a:rPr>
              <a:t>University </a:t>
            </a:r>
            <a:endParaRPr lang="uk-UA"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giving </a:t>
            </a:r>
            <a:r>
              <a:rPr lang="en-US" sz="2400" dirty="0">
                <a:effectLst>
                  <a:outerShdw blurRad="38100" dist="38100" dir="2700000" algn="tl">
                    <a:srgbClr val="000000">
                      <a:alpha val="43137"/>
                    </a:srgbClr>
                  </a:outerShdw>
                </a:effectLst>
              </a:rPr>
              <a:t>lectures and talks to the students on the issues of employment, as well as  training them in the course of additional specialized optional classes on practical guidelines and helpful hints for writing a professional résumé / CV, having an interview for a job, taking a test, building and projecting a professional </a:t>
            </a:r>
            <a:r>
              <a:rPr lang="en-US" sz="2400" dirty="0" smtClean="0">
                <a:effectLst>
                  <a:outerShdw blurRad="38100" dist="38100" dir="2700000" algn="tl">
                    <a:srgbClr val="000000">
                      <a:alpha val="43137"/>
                    </a:srgbClr>
                  </a:outerShdw>
                </a:effectLst>
              </a:rPr>
              <a:t>image</a:t>
            </a:r>
            <a:endParaRPr lang="uk-UA"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organization </a:t>
            </a:r>
            <a:r>
              <a:rPr lang="en-US" sz="2400" dirty="0">
                <a:effectLst>
                  <a:outerShdw blurRad="38100" dist="38100" dir="2700000" algn="tl">
                    <a:srgbClr val="000000">
                      <a:alpha val="43137"/>
                    </a:srgbClr>
                  </a:outerShdw>
                </a:effectLst>
              </a:rPr>
              <a:t>and implementation of profile methodological workshops, conferences etc</a:t>
            </a:r>
            <a:r>
              <a:rPr lang="en-US" sz="2400" dirty="0" smtClean="0">
                <a:effectLst>
                  <a:outerShdw blurRad="38100" dist="38100" dir="2700000" algn="tl">
                    <a:srgbClr val="000000">
                      <a:alpha val="43137"/>
                    </a:srgbClr>
                  </a:outerShdw>
                </a:effectLst>
              </a:rPr>
              <a:t>. </a:t>
            </a:r>
            <a:endParaRPr lang="uk-UA" sz="24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issuance </a:t>
            </a:r>
            <a:r>
              <a:rPr lang="en-US" sz="2400" dirty="0">
                <a:effectLst>
                  <a:outerShdw blurRad="38100" dist="38100" dir="2700000" algn="tl">
                    <a:srgbClr val="000000">
                      <a:alpha val="43137"/>
                    </a:srgbClr>
                  </a:outerShdw>
                </a:effectLst>
              </a:rPr>
              <a:t>of information bulletins, newsletters </a:t>
            </a:r>
            <a:r>
              <a:rPr lang="en-US" sz="2400" dirty="0" err="1" smtClean="0">
                <a:effectLst>
                  <a:outerShdw blurRad="38100" dist="38100" dir="2700000" algn="tl">
                    <a:srgbClr val="000000">
                      <a:alpha val="43137"/>
                    </a:srgbClr>
                  </a:outerShdw>
                </a:effectLst>
              </a:rPr>
              <a:t>etc</a:t>
            </a:r>
            <a:endParaRPr lang="uk-UA" sz="2400" dirty="0">
              <a:effectLst>
                <a:outerShdw blurRad="38100" dist="38100" dir="2700000" algn="tl">
                  <a:srgbClr val="000000">
                    <a:alpha val="43137"/>
                  </a:srgbClr>
                </a:outerShdw>
              </a:effectLst>
            </a:endParaRPr>
          </a:p>
          <a:p>
            <a:pPr marL="0" indent="0">
              <a:buNone/>
            </a:pPr>
            <a:endParaRPr lang="ru-RU" dirty="0"/>
          </a:p>
        </p:txBody>
      </p:sp>
      <p:pic>
        <p:nvPicPr>
          <p:cNvPr id="4" name="Picture 8" descr="Безымянный"/>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9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0587" y="296410"/>
            <a:ext cx="7396838" cy="1143000"/>
          </a:xfrm>
        </p:spPr>
        <p:txBody>
          <a:bodyPr/>
          <a:lstStyle/>
          <a:p>
            <a:pPr algn="ctr"/>
            <a:r>
              <a:rPr lang="en-US" sz="2400" b="1" dirty="0">
                <a:effectLst>
                  <a:outerShdw blurRad="38100" dist="38100" dir="2700000" algn="tl">
                    <a:srgbClr val="000000">
                      <a:alpha val="43137"/>
                    </a:srgbClr>
                  </a:outerShdw>
                </a:effectLst>
              </a:rPr>
              <a:t>Ukrainian </a:t>
            </a:r>
            <a:r>
              <a:rPr lang="en-US" sz="2400" b="1" dirty="0" err="1">
                <a:effectLst>
                  <a:outerShdw blurRad="38100" dist="38100" dir="2700000" algn="tl">
                    <a:srgbClr val="000000">
                      <a:alpha val="43137"/>
                    </a:srgbClr>
                  </a:outerShdw>
                </a:effectLst>
              </a:rPr>
              <a:t>Hydrometeorological</a:t>
            </a:r>
            <a:r>
              <a:rPr lang="en-US" sz="2400" b="1" dirty="0">
                <a:effectLst>
                  <a:outerShdw blurRad="38100" dist="38100" dir="2700000" algn="tl">
                    <a:srgbClr val="000000">
                      <a:alpha val="43137"/>
                    </a:srgbClr>
                  </a:outerShdw>
                </a:effectLst>
              </a:rPr>
              <a:t> Center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The </a:t>
            </a:r>
            <a:r>
              <a:rPr lang="en-US" sz="2400" b="1" dirty="0" err="1">
                <a:effectLst>
                  <a:outerShdw blurRad="38100" dist="38100" dir="2700000" algn="tl">
                    <a:srgbClr val="000000">
                      <a:alpha val="43137"/>
                    </a:srgbClr>
                  </a:outerShdw>
                </a:effectLst>
              </a:rPr>
              <a:t>Hydrometeorological</a:t>
            </a:r>
            <a:r>
              <a:rPr lang="en-US" sz="2400" b="1" dirty="0">
                <a:effectLst>
                  <a:outerShdw blurRad="38100" dist="38100" dir="2700000" algn="tl">
                    <a:srgbClr val="000000">
                      <a:alpha val="43137"/>
                    </a:srgbClr>
                  </a:outerShdw>
                </a:effectLst>
              </a:rPr>
              <a:t> Center </a:t>
            </a:r>
            <a:r>
              <a:rPr lang="en-US" sz="2400" b="1" dirty="0" smtClean="0">
                <a:effectLst>
                  <a:outerShdw blurRad="38100" dist="38100" dir="2700000" algn="tl">
                    <a:srgbClr val="000000">
                      <a:alpha val="43137"/>
                    </a:srgbClr>
                  </a:outerShdw>
                </a:effectLst>
              </a:rPr>
              <a:t>                           for the </a:t>
            </a:r>
            <a:r>
              <a:rPr lang="en-US" sz="2400" b="1" dirty="0">
                <a:effectLst>
                  <a:outerShdw blurRad="38100" dist="38100" dir="2700000" algn="tl">
                    <a:srgbClr val="000000">
                      <a:alpha val="43137"/>
                    </a:srgbClr>
                  </a:outerShdw>
                </a:effectLst>
              </a:rPr>
              <a:t>Black Sea and the Sea of Azov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Department of Agricultural Meteorology</a:t>
            </a:r>
            <a:br>
              <a:rPr lang="en-US" sz="2400" b="1" dirty="0">
                <a:effectLst>
                  <a:outerShdw blurRad="38100" dist="38100" dir="2700000" algn="tl">
                    <a:srgbClr val="000000">
                      <a:alpha val="43137"/>
                    </a:srgbClr>
                  </a:outerShdw>
                </a:effectLst>
              </a:rPr>
            </a:br>
            <a:endParaRPr lang="uk-UA" sz="24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00886" y="1558925"/>
            <a:ext cx="7567557" cy="3127375"/>
          </a:xfrm>
        </p:spPr>
        <p:txBody>
          <a:bodyPr/>
          <a:lstStyle/>
          <a:p>
            <a:pPr marL="0" indent="0" algn="ctr">
              <a:buNone/>
            </a:pPr>
            <a:r>
              <a:rPr lang="en-US" sz="2000" b="1" dirty="0">
                <a:effectLst>
                  <a:outerShdw blurRad="38100" dist="38100" dir="2700000" algn="tl">
                    <a:srgbClr val="000000">
                      <a:alpha val="43137"/>
                    </a:srgbClr>
                  </a:outerShdw>
                </a:effectLst>
              </a:rPr>
              <a:t>The main </a:t>
            </a:r>
            <a:r>
              <a:rPr lang="en-US" sz="2000" b="1" dirty="0" smtClean="0">
                <a:effectLst>
                  <a:outerShdw blurRad="38100" dist="38100" dir="2700000" algn="tl">
                    <a:srgbClr val="000000">
                      <a:alpha val="43137"/>
                    </a:srgbClr>
                  </a:outerShdw>
                </a:effectLst>
              </a:rPr>
              <a:t>tasks of </a:t>
            </a:r>
            <a:r>
              <a:rPr lang="en-US" sz="2000" b="1" dirty="0">
                <a:effectLst>
                  <a:outerShdw blurRad="38100" dist="38100" dir="2700000" algn="tl">
                    <a:srgbClr val="000000">
                      <a:alpha val="43137"/>
                    </a:srgbClr>
                  </a:outerShdw>
                </a:effectLst>
              </a:rPr>
              <a:t>the Department </a:t>
            </a:r>
            <a:r>
              <a:rPr lang="en-US" sz="2000" b="1" dirty="0" smtClean="0">
                <a:effectLst>
                  <a:outerShdw blurRad="38100" dist="38100" dir="2700000" algn="tl">
                    <a:srgbClr val="000000">
                      <a:alpha val="43137"/>
                    </a:srgbClr>
                  </a:outerShdw>
                </a:effectLst>
              </a:rPr>
              <a:t>                                                  of </a:t>
            </a:r>
            <a:r>
              <a:rPr lang="en-US" sz="2000" b="1" dirty="0">
                <a:effectLst>
                  <a:outerShdw blurRad="38100" dist="38100" dir="2700000" algn="tl">
                    <a:srgbClr val="000000">
                      <a:alpha val="43137"/>
                    </a:srgbClr>
                  </a:outerShdw>
                </a:effectLst>
              </a:rPr>
              <a:t>Agricultural Meteorology are</a:t>
            </a:r>
            <a:r>
              <a:rPr lang="en-US" sz="2000" b="1" dirty="0" smtClean="0">
                <a:effectLst>
                  <a:outerShdw blurRad="38100" dist="38100" dir="2700000" algn="tl">
                    <a:srgbClr val="000000">
                      <a:alpha val="43137"/>
                    </a:srgbClr>
                  </a:outerShdw>
                </a:effectLst>
              </a:rPr>
              <a:t>:</a:t>
            </a: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research </a:t>
            </a:r>
            <a:r>
              <a:rPr lang="en-US" sz="1800" dirty="0">
                <a:effectLst>
                  <a:outerShdw blurRad="38100" dist="38100" dir="2700000" algn="tl">
                    <a:srgbClr val="000000">
                      <a:alpha val="43137"/>
                    </a:srgbClr>
                  </a:outerShdw>
                </a:effectLst>
              </a:rPr>
              <a:t>and assessment of patterns for development of meteorological and climate conditions of agricultural production in the geographical perspective and with the </a:t>
            </a:r>
            <a:r>
              <a:rPr lang="en-US" sz="1800" dirty="0" smtClean="0">
                <a:effectLst>
                  <a:outerShdw blurRad="38100" dist="38100" dir="2700000" algn="tl">
                    <a:srgbClr val="000000">
                      <a:alpha val="43137"/>
                    </a:srgbClr>
                  </a:outerShdw>
                </a:effectLst>
              </a:rPr>
              <a:t>time</a:t>
            </a:r>
            <a:endParaRPr lang="en-US" sz="1800" dirty="0" smtClean="0">
              <a:effectLst>
                <a:outerShdw blurRad="38100" dist="38100" dir="2700000" algn="tl">
                  <a:srgbClr val="000000">
                    <a:alpha val="43137"/>
                  </a:srgbClr>
                </a:outerShdw>
              </a:effectLst>
            </a:endParaRP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quantitative </a:t>
            </a:r>
            <a:r>
              <a:rPr lang="en-US" sz="1800" dirty="0">
                <a:effectLst>
                  <a:outerShdw blurRad="38100" dist="38100" dir="2700000" algn="tl">
                    <a:srgbClr val="000000">
                      <a:alpha val="43137"/>
                    </a:srgbClr>
                  </a:outerShdw>
                </a:effectLst>
              </a:rPr>
              <a:t>assessment of influence of meteorological factors on crop development, condition and </a:t>
            </a:r>
            <a:r>
              <a:rPr lang="en-US" sz="1800" dirty="0" smtClean="0">
                <a:effectLst>
                  <a:outerShdw blurRad="38100" dist="38100" dir="2700000" algn="tl">
                    <a:srgbClr val="000000">
                      <a:alpha val="43137"/>
                    </a:srgbClr>
                  </a:outerShdw>
                </a:effectLst>
              </a:rPr>
              <a:t>productivity</a:t>
            </a:r>
            <a:endParaRPr lang="en-US" sz="1800" dirty="0" smtClean="0">
              <a:effectLst>
                <a:outerShdw blurRad="38100" dist="38100" dir="2700000" algn="tl">
                  <a:srgbClr val="000000">
                    <a:alpha val="43137"/>
                  </a:srgbClr>
                </a:outerShdw>
              </a:effectLst>
            </a:endParaRP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forecasting </a:t>
            </a:r>
            <a:r>
              <a:rPr lang="en-US" sz="1800" dirty="0">
                <a:effectLst>
                  <a:outerShdw blurRad="38100" dist="38100" dir="2700000" algn="tl">
                    <a:srgbClr val="000000">
                      <a:alpha val="43137"/>
                    </a:srgbClr>
                  </a:outerShdw>
                </a:effectLst>
              </a:rPr>
              <a:t>the yield in basic </a:t>
            </a:r>
            <a:r>
              <a:rPr lang="en-US" sz="1800" dirty="0" smtClean="0">
                <a:effectLst>
                  <a:outerShdw blurRad="38100" dist="38100" dir="2700000" algn="tl">
                    <a:srgbClr val="000000">
                      <a:alpha val="43137"/>
                    </a:srgbClr>
                  </a:outerShdw>
                </a:effectLst>
              </a:rPr>
              <a:t>crops</a:t>
            </a:r>
            <a:endParaRPr lang="en-US" sz="1800" dirty="0" smtClean="0">
              <a:effectLst>
                <a:outerShdw blurRad="38100" dist="38100" dir="2700000" algn="tl">
                  <a:srgbClr val="000000">
                    <a:alpha val="43137"/>
                  </a:srgbClr>
                </a:outerShdw>
              </a:effectLst>
            </a:endParaRP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efficient </a:t>
            </a:r>
            <a:r>
              <a:rPr lang="en-US" sz="1800" dirty="0">
                <a:effectLst>
                  <a:outerShdw blurRad="38100" dist="38100" dir="2700000" algn="tl">
                    <a:srgbClr val="000000">
                      <a:alpha val="43137"/>
                    </a:srgbClr>
                  </a:outerShdw>
                </a:effectLst>
              </a:rPr>
              <a:t>provision of agricultural production entities with </a:t>
            </a:r>
            <a:r>
              <a:rPr lang="en-US" sz="1800" dirty="0" err="1">
                <a:effectLst>
                  <a:outerShdw blurRad="38100" dist="38100" dir="2700000" algn="tl">
                    <a:srgbClr val="000000">
                      <a:alpha val="43137"/>
                    </a:srgbClr>
                  </a:outerShdw>
                </a:effectLst>
              </a:rPr>
              <a:t>agrometeorological</a:t>
            </a:r>
            <a:r>
              <a:rPr lang="en-US" sz="1800" dirty="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data</a:t>
            </a:r>
            <a:endParaRPr lang="uk-UA" sz="1800" dirty="0">
              <a:effectLst>
                <a:outerShdw blurRad="38100" dist="38100" dir="2700000" algn="tl">
                  <a:srgbClr val="000000">
                    <a:alpha val="43137"/>
                  </a:srgbClr>
                </a:outerShdw>
              </a:effectLst>
            </a:endParaRPr>
          </a:p>
          <a:p>
            <a:pPr marL="0" indent="0">
              <a:buNone/>
            </a:pPr>
            <a:endParaRPr lang="uk-UA" sz="1800" dirty="0"/>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PRESENTATIONS 2012\_3\photos\image1266777802996.jpg"/>
          <p:cNvPicPr>
            <a:picLocks noChangeAspect="1" noChangeArrowheads="1"/>
          </p:cNvPicPr>
          <p:nvPr/>
        </p:nvPicPr>
        <p:blipFill rotWithShape="1">
          <a:blip r:embed="rId3">
            <a:extLst>
              <a:ext uri="{28A0092B-C50C-407E-A947-70E740481C1C}">
                <a14:useLocalDpi xmlns:a14="http://schemas.microsoft.com/office/drawing/2010/main" val="0"/>
              </a:ext>
            </a:extLst>
          </a:blip>
          <a:srcRect t="46508" b="11196"/>
          <a:stretch/>
        </p:blipFill>
        <p:spPr bwMode="auto">
          <a:xfrm>
            <a:off x="1200886" y="4651500"/>
            <a:ext cx="7698185" cy="2035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95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217" y="345396"/>
            <a:ext cx="7705581" cy="1143000"/>
          </a:xfrm>
        </p:spPr>
        <p:txBody>
          <a:bodyPr/>
          <a:lstStyle/>
          <a:p>
            <a:pPr algn="ctr"/>
            <a:r>
              <a:rPr lang="en-US" sz="2800" b="1" dirty="0">
                <a:effectLst>
                  <a:outerShdw blurRad="38100" dist="38100" dir="2700000" algn="tl">
                    <a:srgbClr val="000000">
                      <a:alpha val="43137"/>
                    </a:srgbClr>
                  </a:outerShdw>
                  <a:reflection blurRad="6350" stA="55000" endA="300" endPos="45500" dir="5400000" sy="-100000" algn="bl" rotWithShape="0"/>
                </a:effectLst>
              </a:rPr>
              <a:t>The </a:t>
            </a:r>
            <a:r>
              <a:rPr lang="en-US" sz="2800" b="1" dirty="0" err="1">
                <a:effectLst>
                  <a:outerShdw blurRad="38100" dist="38100" dir="2700000" algn="tl">
                    <a:srgbClr val="000000">
                      <a:alpha val="43137"/>
                    </a:srgbClr>
                  </a:outerShdw>
                  <a:reflection blurRad="6350" stA="55000" endA="300" endPos="45500" dir="5400000" sy="-100000" algn="bl" rotWithShape="0"/>
                </a:effectLst>
              </a:rPr>
              <a:t>Hydrometeorological</a:t>
            </a:r>
            <a:r>
              <a:rPr lang="en-US" sz="2800" b="1" dirty="0">
                <a:effectLst>
                  <a:outerShdw blurRad="38100" dist="38100" dir="2700000" algn="tl">
                    <a:srgbClr val="000000">
                      <a:alpha val="43137"/>
                    </a:srgbClr>
                  </a:outerShdw>
                  <a:reflection blurRad="6350" stA="55000" endA="300" endPos="45500" dir="5400000" sy="-100000" algn="bl" rotWithShape="0"/>
                </a:effectLst>
              </a:rPr>
              <a:t> Center </a:t>
            </a:r>
            <a:r>
              <a:rPr lang="en-US" sz="2800" b="1" dirty="0" smtClean="0">
                <a:effectLst>
                  <a:outerShdw blurRad="38100" dist="38100" dir="2700000" algn="tl">
                    <a:srgbClr val="000000">
                      <a:alpha val="43137"/>
                    </a:srgbClr>
                  </a:outerShdw>
                  <a:reflection blurRad="6350" stA="55000" endA="300" endPos="45500" dir="5400000" sy="-100000" algn="bl" rotWithShape="0"/>
                </a:effectLst>
              </a:rPr>
              <a:t>               for </a:t>
            </a:r>
            <a:r>
              <a:rPr lang="en-US" sz="2800" b="1" dirty="0">
                <a:effectLst>
                  <a:outerShdw blurRad="38100" dist="38100" dir="2700000" algn="tl">
                    <a:srgbClr val="000000">
                      <a:alpha val="43137"/>
                    </a:srgbClr>
                  </a:outerShdw>
                  <a:reflection blurRad="6350" stA="55000" endA="300" endPos="45500" dir="5400000" sy="-100000" algn="bl" rotWithShape="0"/>
                </a:effectLst>
              </a:rPr>
              <a:t>the Black Sea and the Sea of Azov  </a:t>
            </a:r>
            <a:br>
              <a:rPr lang="en-US" sz="2800" b="1" dirty="0">
                <a:effectLst>
                  <a:outerShdw blurRad="38100" dist="38100" dir="2700000" algn="tl">
                    <a:srgbClr val="000000">
                      <a:alpha val="43137"/>
                    </a:srgbClr>
                  </a:outerShdw>
                  <a:reflection blurRad="6350" stA="55000" endA="300" endPos="45500" dir="5400000" sy="-100000" algn="bl" rotWithShape="0"/>
                </a:effectLst>
              </a:rPr>
            </a:br>
            <a:r>
              <a:rPr lang="en-US" sz="2800" b="1" dirty="0">
                <a:effectLst>
                  <a:outerShdw blurRad="38100" dist="38100" dir="2700000" algn="tl">
                    <a:srgbClr val="000000">
                      <a:alpha val="43137"/>
                    </a:srgbClr>
                  </a:outerShdw>
                  <a:reflection blurRad="6350" stA="55000" endA="300" endPos="45500" dir="5400000" sy="-100000" algn="bl" rotWithShape="0"/>
                </a:effectLst>
              </a:rPr>
              <a:t>Department of Agricultural Meteorology</a:t>
            </a:r>
            <a:br>
              <a:rPr lang="en-US" sz="2800" b="1" dirty="0">
                <a:effectLst>
                  <a:outerShdw blurRad="38100" dist="38100" dir="2700000" algn="tl">
                    <a:srgbClr val="000000">
                      <a:alpha val="43137"/>
                    </a:srgbClr>
                  </a:outerShdw>
                  <a:reflection blurRad="6350" stA="55000" endA="300" endPos="45500" dir="5400000" sy="-100000" algn="bl" rotWithShape="0"/>
                </a:effectLst>
              </a:rPr>
            </a:br>
            <a:endParaRPr lang="uk-UA" sz="2800"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1184556" y="1558925"/>
            <a:ext cx="7551229" cy="3192689"/>
          </a:xfrm>
        </p:spPr>
        <p:txBody>
          <a:bodyPr/>
          <a:lstStyle/>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substantiation </a:t>
            </a:r>
            <a:r>
              <a:rPr lang="en-US" sz="1800" dirty="0">
                <a:effectLst>
                  <a:outerShdw blurRad="38100" dist="38100" dir="2700000" algn="tl">
                    <a:srgbClr val="000000">
                      <a:alpha val="43137"/>
                    </a:srgbClr>
                  </a:outerShdw>
                </a:effectLst>
              </a:rPr>
              <a:t>for the zoning of new varieties and hybrids of crops  as well as the means for maximum use of climate resources in order to increase productivity of agriculture;</a:t>
            </a:r>
            <a:endParaRPr lang="uk-UA" sz="1800" dirty="0">
              <a:effectLst>
                <a:outerShdw blurRad="38100" dist="38100" dir="2700000" algn="tl">
                  <a:srgbClr val="000000">
                    <a:alpha val="43137"/>
                  </a:srgbClr>
                </a:outerShdw>
              </a:effectLst>
            </a:endParaRP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substantiation </a:t>
            </a:r>
            <a:r>
              <a:rPr lang="en-US" sz="1800" dirty="0">
                <a:effectLst>
                  <a:outerShdw blurRad="38100" dist="38100" dir="2700000" algn="tl">
                    <a:srgbClr val="000000">
                      <a:alpha val="43137"/>
                    </a:srgbClr>
                  </a:outerShdw>
                </a:effectLst>
              </a:rPr>
              <a:t>for the differentiated application of agricultural methods, with the current and the expected weather conditions, mechanization and </a:t>
            </a:r>
            <a:r>
              <a:rPr lang="en-US" sz="1800" dirty="0" err="1">
                <a:effectLst>
                  <a:outerShdw blurRad="38100" dist="38100" dir="2700000" algn="tl">
                    <a:srgbClr val="000000">
                      <a:alpha val="43137"/>
                    </a:srgbClr>
                  </a:outerShdw>
                </a:effectLst>
              </a:rPr>
              <a:t>chemicalization</a:t>
            </a:r>
            <a:r>
              <a:rPr lang="en-US" sz="1800" dirty="0">
                <a:effectLst>
                  <a:outerShdw blurRad="38100" dist="38100" dir="2700000" algn="tl">
                    <a:srgbClr val="000000">
                      <a:alpha val="43137"/>
                    </a:srgbClr>
                  </a:outerShdw>
                </a:effectLst>
              </a:rPr>
              <a:t> of agricultural production taken due account of.</a:t>
            </a:r>
            <a:endParaRPr lang="uk-UA" sz="1800" dirty="0">
              <a:effectLst>
                <a:outerShdw blurRad="38100" dist="38100" dir="2700000" algn="tl">
                  <a:srgbClr val="000000">
                    <a:alpha val="43137"/>
                  </a:srgbClr>
                </a:outerShdw>
              </a:effectLst>
            </a:endParaRPr>
          </a:p>
          <a:p>
            <a:pPr>
              <a:lnSpc>
                <a:spcPct val="100000"/>
              </a:lnSpc>
              <a:buClr>
                <a:schemeClr val="tx1"/>
              </a:buClr>
              <a:buFont typeface="Wingdings" pitchFamily="2" charset="2"/>
              <a:buChar char="q"/>
            </a:pPr>
            <a:r>
              <a:rPr lang="en-US" sz="1800" dirty="0" smtClean="0">
                <a:effectLst>
                  <a:outerShdw blurRad="38100" dist="38100" dir="2700000" algn="tl">
                    <a:srgbClr val="000000">
                      <a:alpha val="43137"/>
                    </a:srgbClr>
                  </a:outerShdw>
                </a:effectLst>
              </a:rPr>
              <a:t>Provision </a:t>
            </a:r>
            <a:r>
              <a:rPr lang="en-US" sz="1800" dirty="0">
                <a:effectLst>
                  <a:outerShdw blurRad="38100" dist="38100" dir="2700000" algn="tl">
                    <a:srgbClr val="000000">
                      <a:alpha val="43137"/>
                    </a:srgbClr>
                  </a:outerShdw>
                </a:effectLst>
              </a:rPr>
              <a:t>of public authorities, the Ministry of Agro-Industrial Complex, organizations and departments of the agricultural sector with </a:t>
            </a:r>
            <a:r>
              <a:rPr lang="en-US" sz="1800" dirty="0" err="1">
                <a:effectLst>
                  <a:outerShdw blurRad="38100" dist="38100" dir="2700000" algn="tl">
                    <a:srgbClr val="000000">
                      <a:alpha val="43137"/>
                    </a:srgbClr>
                  </a:outerShdw>
                </a:effectLst>
              </a:rPr>
              <a:t>agrometeorological</a:t>
            </a:r>
            <a:r>
              <a:rPr lang="en-US" sz="1800" dirty="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data.</a:t>
            </a:r>
            <a:endParaRPr lang="uk-UA" sz="1800" dirty="0">
              <a:effectLst>
                <a:outerShdw blurRad="38100" dist="38100" dir="2700000" algn="tl">
                  <a:srgbClr val="000000">
                    <a:alpha val="43137"/>
                  </a:srgbClr>
                </a:outerShdw>
              </a:effectLst>
            </a:endParaRPr>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32464" b="35942"/>
          <a:stretch/>
        </p:blipFill>
        <p:spPr>
          <a:xfrm>
            <a:off x="1184557" y="4598637"/>
            <a:ext cx="7743460" cy="1834863"/>
          </a:xfrm>
          <a:prstGeom prst="rect">
            <a:avLst/>
          </a:prstGeom>
          <a:ln>
            <a:noFill/>
          </a:ln>
          <a:effectLst>
            <a:softEdge rad="112500"/>
          </a:effectLst>
        </p:spPr>
      </p:pic>
    </p:spTree>
    <p:extLst>
      <p:ext uri="{BB962C8B-B14F-4D97-AF65-F5344CB8AC3E}">
        <p14:creationId xmlns:p14="http://schemas.microsoft.com/office/powerpoint/2010/main" val="32768386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217" y="312738"/>
            <a:ext cx="7705581" cy="1143000"/>
          </a:xfrm>
        </p:spPr>
        <p:txBody>
          <a:bodyPr/>
          <a:lstStyle/>
          <a:p>
            <a:pPr algn="ctr"/>
            <a:r>
              <a:rPr lang="en-US" sz="2800" b="1" dirty="0">
                <a:effectLst>
                  <a:outerShdw blurRad="38100" dist="38100" dir="2700000" algn="tl">
                    <a:srgbClr val="000000">
                      <a:alpha val="43137"/>
                    </a:srgbClr>
                  </a:outerShdw>
                  <a:reflection blurRad="6350" stA="55000" endA="300" endPos="45500" dir="5400000" sy="-100000" algn="bl" rotWithShape="0"/>
                </a:effectLst>
              </a:rPr>
              <a:t>The Odessa Plant Breeding </a:t>
            </a:r>
            <a:r>
              <a:rPr lang="en-US" sz="2800" b="1" dirty="0" smtClean="0">
                <a:effectLst>
                  <a:outerShdw blurRad="38100" dist="38100" dir="2700000" algn="tl">
                    <a:srgbClr val="000000">
                      <a:alpha val="43137"/>
                    </a:srgbClr>
                  </a:outerShdw>
                  <a:reflection blurRad="6350" stA="55000" endA="300" endPos="45500" dir="5400000" sy="-100000" algn="bl" rotWithShape="0"/>
                </a:effectLst>
              </a:rPr>
              <a:t>                        and Genetics </a:t>
            </a:r>
            <a:r>
              <a:rPr lang="en-US" sz="2800" b="1" dirty="0">
                <a:effectLst>
                  <a:outerShdw blurRad="38100" dist="38100" dir="2700000" algn="tl">
                    <a:srgbClr val="000000">
                      <a:alpha val="43137"/>
                    </a:srgbClr>
                  </a:outerShdw>
                  <a:reflection blurRad="6350" stA="55000" endA="300" endPos="45500" dir="5400000" sy="-100000" algn="bl" rotWithShape="0"/>
                </a:effectLst>
              </a:rPr>
              <a:t>Institute</a:t>
            </a:r>
            <a:br>
              <a:rPr lang="en-US" sz="2800" b="1" dirty="0">
                <a:effectLst>
                  <a:outerShdw blurRad="38100" dist="38100" dir="2700000" algn="tl">
                    <a:srgbClr val="000000">
                      <a:alpha val="43137"/>
                    </a:srgbClr>
                  </a:outerShdw>
                  <a:reflection blurRad="6350" stA="55000" endA="300" endPos="45500" dir="5400000" sy="-100000" algn="bl" rotWithShape="0"/>
                </a:effectLst>
              </a:rPr>
            </a:br>
            <a:r>
              <a:rPr lang="en-US" sz="2800" b="1" dirty="0">
                <a:effectLst>
                  <a:outerShdw blurRad="38100" dist="38100" dir="2700000" algn="tl">
                    <a:srgbClr val="000000">
                      <a:alpha val="43137"/>
                    </a:srgbClr>
                  </a:outerShdw>
                  <a:reflection blurRad="6350" stA="55000" endA="300" endPos="45500" dir="5400000" sy="-100000" algn="bl" rotWithShape="0"/>
                </a:effectLst>
              </a:rPr>
              <a:t>Department of Resistance to Abiotic Factors</a:t>
            </a:r>
            <a:br>
              <a:rPr lang="en-US" sz="2800" b="1" dirty="0">
                <a:effectLst>
                  <a:outerShdw blurRad="38100" dist="38100" dir="2700000" algn="tl">
                    <a:srgbClr val="000000">
                      <a:alpha val="43137"/>
                    </a:srgbClr>
                  </a:outerShdw>
                  <a:reflection blurRad="6350" stA="55000" endA="300" endPos="45500" dir="5400000" sy="-100000" algn="bl" rotWithShape="0"/>
                </a:effectLst>
              </a:rPr>
            </a:br>
            <a:endParaRPr lang="uk-UA" sz="2800"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1193800" y="1558925"/>
            <a:ext cx="7492998" cy="2849789"/>
          </a:xfrm>
        </p:spPr>
        <p:txBody>
          <a:bodyPr/>
          <a:lstStyle/>
          <a:p>
            <a:pPr>
              <a:lnSpc>
                <a:spcPct val="100000"/>
              </a:lnSpc>
              <a:buClr>
                <a:schemeClr val="tx1"/>
              </a:buClr>
              <a:buFont typeface="Wingdings" pitchFamily="2" charset="2"/>
              <a:buChar char="q"/>
            </a:pPr>
            <a:r>
              <a:rPr lang="en-US" sz="2400" dirty="0" smtClean="0">
                <a:effectLst>
                  <a:outerShdw blurRad="38100" dist="38100" dir="2700000" algn="tl">
                    <a:srgbClr val="000000">
                      <a:alpha val="43137"/>
                    </a:srgbClr>
                  </a:outerShdw>
                </a:effectLst>
              </a:rPr>
              <a:t>Identification </a:t>
            </a:r>
            <a:r>
              <a:rPr lang="en-US" sz="2400" dirty="0">
                <a:effectLst>
                  <a:outerShdw blurRad="38100" dist="38100" dir="2700000" algn="tl">
                    <a:srgbClr val="000000">
                      <a:alpha val="43137"/>
                    </a:srgbClr>
                  </a:outerShdw>
                </a:effectLst>
              </a:rPr>
              <a:t>of physiological characteristics of the plants’ resistance and adaptive capacity. </a:t>
            </a:r>
          </a:p>
          <a:p>
            <a:pPr>
              <a:lnSpc>
                <a:spcPct val="100000"/>
              </a:lnSpc>
              <a:buClr>
                <a:schemeClr val="tx1"/>
              </a:buClr>
              <a:buFont typeface="Wingdings" pitchFamily="2" charset="2"/>
              <a:buChar char="q"/>
            </a:pPr>
            <a:r>
              <a:rPr lang="en-US" sz="2400" dirty="0" smtClean="0">
                <a:effectLst>
                  <a:outerShdw blurRad="38100" dist="38100" dir="2700000" algn="tl">
                    <a:srgbClr val="000000">
                      <a:alpha val="43137"/>
                    </a:srgbClr>
                  </a:outerShdw>
                </a:effectLst>
              </a:rPr>
              <a:t>Selection </a:t>
            </a:r>
            <a:r>
              <a:rPr lang="en-US" sz="2400" dirty="0">
                <a:effectLst>
                  <a:outerShdw blurRad="38100" dist="38100" dir="2700000" algn="tl">
                    <a:srgbClr val="000000">
                      <a:alpha val="43137"/>
                    </a:srgbClr>
                  </a:outerShdw>
                </a:effectLst>
              </a:rPr>
              <a:t>of plants with the characteristics which provide resistance to abiotic factors (drought, salinity, oxidative stress</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marL="0" indent="0">
              <a:lnSpc>
                <a:spcPct val="100000"/>
              </a:lnSpc>
              <a:buNone/>
            </a:pPr>
            <a:endParaRPr lang="uk-UA" dirty="0"/>
          </a:p>
        </p:txBody>
      </p:sp>
      <p:pic>
        <p:nvPicPr>
          <p:cNvPr id="4"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g-fotki.yandex.ru/get/6207/4974777.33/0_8549a_5fd94c0f_orig"/>
          <p:cNvPicPr>
            <a:picLocks noChangeAspect="1" noChangeArrowheads="1"/>
          </p:cNvPicPr>
          <p:nvPr/>
        </p:nvPicPr>
        <p:blipFill rotWithShape="1">
          <a:blip r:embed="rId3" cstate="print"/>
          <a:srcRect t="4631" b="33351"/>
          <a:stretch/>
        </p:blipFill>
        <p:spPr bwMode="auto">
          <a:xfrm>
            <a:off x="1400469" y="3592282"/>
            <a:ext cx="7112140" cy="2922814"/>
          </a:xfrm>
          <a:prstGeom prst="rect">
            <a:avLst/>
          </a:prstGeom>
          <a:ln>
            <a:noFill/>
          </a:ln>
          <a:effectLst>
            <a:softEdge rad="112500"/>
          </a:effectLst>
        </p:spPr>
      </p:pic>
    </p:spTree>
    <p:extLst>
      <p:ext uri="{BB962C8B-B14F-4D97-AF65-F5344CB8AC3E}">
        <p14:creationId xmlns:p14="http://schemas.microsoft.com/office/powerpoint/2010/main" val="230355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217" y="361725"/>
            <a:ext cx="7705581" cy="1143000"/>
          </a:xfrm>
        </p:spPr>
        <p:txBody>
          <a:bodyPr/>
          <a:lstStyle/>
          <a:p>
            <a:pPr algn="ctr"/>
            <a:r>
              <a:rPr lang="en-US" sz="3200" b="1" dirty="0">
                <a:effectLst>
                  <a:outerShdw blurRad="38100" dist="38100" dir="2700000" algn="tl">
                    <a:srgbClr val="000000">
                      <a:alpha val="43137"/>
                    </a:srgbClr>
                  </a:outerShdw>
                  <a:reflection blurRad="6350" stA="55000" endA="300" endPos="45500" dir="5400000" sy="-100000" algn="bl" rotWithShape="0"/>
                </a:effectLst>
              </a:rPr>
              <a:t>Institute of Viticulture and </a:t>
            </a:r>
            <a:r>
              <a:rPr lang="en-US" sz="3200" b="1" dirty="0" smtClean="0">
                <a:effectLst>
                  <a:outerShdw blurRad="38100" dist="38100" dir="2700000" algn="tl">
                    <a:srgbClr val="000000">
                      <a:alpha val="43137"/>
                    </a:srgbClr>
                  </a:outerShdw>
                  <a:reflection blurRad="6350" stA="55000" endA="300" endPos="45500" dir="5400000" sy="-100000" algn="bl" rotWithShape="0"/>
                </a:effectLst>
              </a:rPr>
              <a:t>                  Wine-Making </a:t>
            </a:r>
            <a:r>
              <a:rPr lang="en-US" sz="3200" b="1" dirty="0">
                <a:effectLst>
                  <a:outerShdw blurRad="38100" dist="38100" dir="2700000" algn="tl">
                    <a:srgbClr val="000000">
                      <a:alpha val="43137"/>
                    </a:srgbClr>
                  </a:outerShdw>
                  <a:reflection blurRad="6350" stA="55000" endA="300" endPos="45500" dir="5400000" sy="-100000" algn="bl" rotWithShape="0"/>
                </a:effectLst>
              </a:rPr>
              <a:t>named after V. Ye. </a:t>
            </a:r>
            <a:r>
              <a:rPr lang="en-US" sz="3200" b="1" dirty="0" err="1">
                <a:effectLst>
                  <a:outerShdw blurRad="38100" dist="38100" dir="2700000" algn="tl">
                    <a:srgbClr val="000000">
                      <a:alpha val="43137"/>
                    </a:srgbClr>
                  </a:outerShdw>
                  <a:reflection blurRad="6350" stA="55000" endA="300" endPos="45500" dir="5400000" sy="-100000" algn="bl" rotWithShape="0"/>
                </a:effectLst>
              </a:rPr>
              <a:t>Tairov</a:t>
            </a:r>
            <a:r>
              <a:rPr lang="en-US" sz="3200" b="1" dirty="0">
                <a:effectLst>
                  <a:outerShdw blurRad="38100" dist="38100" dir="2700000" algn="tl">
                    <a:srgbClr val="000000">
                      <a:alpha val="43137"/>
                    </a:srgbClr>
                  </a:outerShdw>
                  <a:reflection blurRad="6350" stA="55000" endA="300" endPos="45500" dir="5400000" sy="-100000" algn="bl" rotWithShape="0"/>
                </a:effectLst>
              </a:rPr>
              <a:t>,</a:t>
            </a:r>
            <a:br>
              <a:rPr lang="en-US" sz="3200" b="1" dirty="0">
                <a:effectLst>
                  <a:outerShdw blurRad="38100" dist="38100" dir="2700000" algn="tl">
                    <a:srgbClr val="000000">
                      <a:alpha val="43137"/>
                    </a:srgbClr>
                  </a:outerShdw>
                  <a:reflection blurRad="6350" stA="55000" endA="300" endPos="45500" dir="5400000" sy="-100000" algn="bl" rotWithShape="0"/>
                </a:effectLst>
              </a:rPr>
            </a:br>
            <a:r>
              <a:rPr lang="en-US" sz="3200" b="1" dirty="0">
                <a:effectLst>
                  <a:outerShdw blurRad="38100" dist="38100" dir="2700000" algn="tl">
                    <a:srgbClr val="000000">
                      <a:alpha val="43137"/>
                    </a:srgbClr>
                  </a:outerShdw>
                  <a:reflection blurRad="6350" stA="55000" endA="300" endPos="45500" dir="5400000" sy="-100000" algn="bl" rotWithShape="0"/>
                </a:effectLst>
              </a:rPr>
              <a:t>NAAS of Ukraine</a:t>
            </a:r>
            <a:br>
              <a:rPr lang="en-US" sz="3200" b="1" dirty="0">
                <a:effectLst>
                  <a:outerShdw blurRad="38100" dist="38100" dir="2700000" algn="tl">
                    <a:srgbClr val="000000">
                      <a:alpha val="43137"/>
                    </a:srgbClr>
                  </a:outerShdw>
                  <a:reflection blurRad="6350" stA="55000" endA="300" endPos="45500" dir="5400000" sy="-100000" algn="bl" rotWithShape="0"/>
                </a:effectLst>
              </a:rPr>
            </a:br>
            <a:endParaRPr lang="uk-UA" sz="3200" b="1"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sz="half" idx="1"/>
          </p:nvPr>
        </p:nvSpPr>
        <p:spPr>
          <a:xfrm>
            <a:off x="881743" y="1558925"/>
            <a:ext cx="3984170" cy="4859338"/>
          </a:xfrm>
        </p:spPr>
        <p:txBody>
          <a:bodyPr/>
          <a:lstStyle/>
          <a:p>
            <a:pPr marL="0" indent="0">
              <a:buNone/>
            </a:pPr>
            <a:r>
              <a:rPr lang="en-US" sz="2000" b="1" dirty="0" smtClean="0">
                <a:effectLst>
                  <a:outerShdw blurRad="38100" dist="38100" dir="2700000" algn="tl">
                    <a:srgbClr val="000000">
                      <a:alpha val="43137"/>
                    </a:srgbClr>
                  </a:outerShdw>
                </a:effectLst>
              </a:rPr>
              <a:t>Departments </a:t>
            </a:r>
            <a:r>
              <a:rPr lang="en-US" sz="2000" b="1" dirty="0">
                <a:effectLst>
                  <a:outerShdw blurRad="38100" dist="38100" dir="2700000" algn="tl">
                    <a:srgbClr val="000000">
                      <a:alpha val="43137"/>
                    </a:srgbClr>
                  </a:outerShdw>
                </a:effectLst>
              </a:rPr>
              <a:t>of</a:t>
            </a:r>
            <a:r>
              <a:rPr lang="en-US" sz="2000" b="1" dirty="0" smtClean="0">
                <a:effectLst>
                  <a:outerShdw blurRad="38100" dist="38100" dir="2700000" algn="tl">
                    <a:srgbClr val="000000">
                      <a:alpha val="43137"/>
                    </a:srgbClr>
                  </a:outerShdw>
                </a:effectLst>
              </a:rPr>
              <a:t>:</a:t>
            </a:r>
          </a:p>
          <a:p>
            <a:pPr marL="0" indent="0">
              <a:buNone/>
            </a:pP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Molecular </a:t>
            </a:r>
            <a:r>
              <a:rPr lang="en-US" sz="2000" dirty="0">
                <a:effectLst>
                  <a:outerShdw blurRad="38100" dist="38100" dir="2700000" algn="tl">
                    <a:srgbClr val="000000">
                      <a:alpha val="43137"/>
                    </a:srgbClr>
                  </a:outerShdw>
                </a:effectLst>
              </a:rPr>
              <a:t>Genetics and Phytopathology</a:t>
            </a: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Selection</a:t>
            </a:r>
            <a:r>
              <a:rPr lang="en-US" sz="2000" dirty="0">
                <a:effectLst>
                  <a:outerShdw blurRad="38100" dist="38100" dir="2700000" algn="tl">
                    <a:srgbClr val="000000">
                      <a:alpha val="43137"/>
                    </a:srgbClr>
                  </a:outerShdw>
                </a:effectLst>
              </a:rPr>
              <a:t>, Genetics </a:t>
            </a:r>
            <a:r>
              <a:rPr lang="en-US" sz="2000" dirty="0" smtClean="0">
                <a:effectLst>
                  <a:outerShdw blurRad="38100" dist="38100" dir="2700000" algn="tl">
                    <a:srgbClr val="000000">
                      <a:alpha val="43137"/>
                    </a:srgbClr>
                  </a:outerShdw>
                </a:effectLst>
              </a:rPr>
              <a:t>and </a:t>
            </a:r>
            <a:r>
              <a:rPr lang="en-US" sz="2000" dirty="0" err="1" smtClean="0">
                <a:effectLst>
                  <a:outerShdw blurRad="38100" dist="38100" dir="2700000" algn="tl">
                    <a:srgbClr val="000000">
                      <a:alpha val="43137"/>
                    </a:srgbClr>
                  </a:outerShdw>
                </a:effectLst>
              </a:rPr>
              <a:t>Ampelography</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Ecology </a:t>
            </a:r>
            <a:r>
              <a:rPr lang="en-US" sz="2000" dirty="0">
                <a:effectLst>
                  <a:outerShdw blurRad="38100" dist="38100" dir="2700000" algn="tl">
                    <a:srgbClr val="000000">
                      <a:alpha val="43137"/>
                    </a:srgbClr>
                  </a:outerShdw>
                </a:effectLst>
              </a:rPr>
              <a:t>of Vine</a:t>
            </a: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Mechanization</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Viticulture</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Vine </a:t>
            </a:r>
            <a:r>
              <a:rPr lang="en-US" sz="2000" dirty="0">
                <a:effectLst>
                  <a:outerShdw blurRad="38100" dist="38100" dir="2700000" algn="tl">
                    <a:srgbClr val="000000">
                      <a:alpha val="43137"/>
                    </a:srgbClr>
                  </a:outerShdw>
                </a:effectLst>
              </a:rPr>
              <a:t>Nursery and Reproduction </a:t>
            </a: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Research </a:t>
            </a:r>
            <a:r>
              <a:rPr lang="en-US" sz="2000" dirty="0">
                <a:effectLst>
                  <a:outerShdw blurRad="38100" dist="38100" dir="2700000" algn="tl">
                    <a:srgbClr val="000000">
                      <a:alpha val="43137"/>
                    </a:srgbClr>
                  </a:outerShdw>
                </a:effectLst>
              </a:rPr>
              <a:t>into the Issues of Intellectual Property, Marketing and Innovations </a:t>
            </a: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Wine-Making</a:t>
            </a:r>
            <a:endParaRPr lang="en-US" sz="2000" dirty="0">
              <a:effectLst>
                <a:outerShdw blurRad="38100" dist="38100" dir="2700000" algn="tl">
                  <a:srgbClr val="000000">
                    <a:alpha val="43137"/>
                  </a:srgbClr>
                </a:outerShdw>
              </a:effectLst>
            </a:endParaRPr>
          </a:p>
          <a:p>
            <a:endParaRPr lang="uk-UA" sz="2000" dirty="0"/>
          </a:p>
        </p:txBody>
      </p:sp>
      <p:sp>
        <p:nvSpPr>
          <p:cNvPr id="4" name="Объект 3"/>
          <p:cNvSpPr>
            <a:spLocks noGrp="1"/>
          </p:cNvSpPr>
          <p:nvPr>
            <p:ph sz="half" idx="2"/>
          </p:nvPr>
        </p:nvSpPr>
        <p:spPr>
          <a:xfrm>
            <a:off x="5096405" y="1558925"/>
            <a:ext cx="4047595" cy="2066018"/>
          </a:xfrm>
        </p:spPr>
        <p:txBody>
          <a:bodyPr/>
          <a:lstStyle/>
          <a:p>
            <a:pPr marL="0" indent="0">
              <a:buNone/>
            </a:pPr>
            <a:r>
              <a:rPr lang="en-US" sz="2000" b="1" dirty="0">
                <a:effectLst>
                  <a:outerShdw blurRad="38100" dist="38100" dir="2700000" algn="tl">
                    <a:srgbClr val="000000">
                      <a:alpha val="43137"/>
                    </a:srgbClr>
                  </a:outerShdw>
                </a:effectLst>
              </a:rPr>
              <a:t>Laboratories of</a:t>
            </a:r>
            <a:r>
              <a:rPr lang="en-US" sz="2000" b="1" dirty="0" smtClean="0">
                <a:effectLst>
                  <a:outerShdw blurRad="38100" dist="38100" dir="2700000" algn="tl">
                    <a:srgbClr val="000000">
                      <a:alpha val="43137"/>
                    </a:srgbClr>
                  </a:outerShdw>
                </a:effectLst>
              </a:rPr>
              <a:t>:</a:t>
            </a:r>
          </a:p>
          <a:p>
            <a:pPr marL="0" indent="0">
              <a:buNone/>
            </a:pPr>
            <a:endParaRPr lang="en-US" sz="2000" b="1"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Virology </a:t>
            </a:r>
            <a:r>
              <a:rPr lang="en-US" sz="2000" dirty="0">
                <a:effectLst>
                  <a:outerShdw blurRad="38100" dist="38100" dir="2700000" algn="tl">
                    <a:srgbClr val="000000">
                      <a:alpha val="43137"/>
                    </a:srgbClr>
                  </a:outerShdw>
                </a:effectLst>
              </a:rPr>
              <a:t>and Microbiology</a:t>
            </a: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Agricultural </a:t>
            </a:r>
            <a:r>
              <a:rPr lang="en-US" sz="2000" dirty="0">
                <a:effectLst>
                  <a:outerShdw blurRad="38100" dist="38100" dir="2700000" algn="tl">
                    <a:srgbClr val="000000">
                      <a:alpha val="43137"/>
                    </a:srgbClr>
                  </a:outerShdw>
                </a:effectLst>
              </a:rPr>
              <a:t>Chemistry</a:t>
            </a:r>
          </a:p>
          <a:p>
            <a:pPr>
              <a:buClr>
                <a:schemeClr val="tx1"/>
              </a:buClr>
              <a:buFont typeface="Wingdings" pitchFamily="2" charset="2"/>
              <a:buChar char="q"/>
            </a:pPr>
            <a:r>
              <a:rPr lang="en-US" sz="2000" dirty="0" err="1" smtClean="0">
                <a:effectLst>
                  <a:outerShdw blurRad="38100" dist="38100" dir="2700000" algn="tl">
                    <a:srgbClr val="000000">
                      <a:alpha val="43137"/>
                    </a:srgbClr>
                  </a:outerShdw>
                </a:effectLst>
              </a:rPr>
              <a:t>Agroclimatology</a:t>
            </a:r>
            <a:endParaRPr lang="en-US" sz="2000" dirty="0">
              <a:effectLst>
                <a:outerShdw blurRad="38100" dist="38100" dir="2700000" algn="tl">
                  <a:srgbClr val="000000">
                    <a:alpha val="43137"/>
                  </a:srgbClr>
                </a:outerShdw>
              </a:effectLst>
            </a:endParaRPr>
          </a:p>
          <a:p>
            <a:pPr>
              <a:buClr>
                <a:schemeClr val="tx1"/>
              </a:buClr>
              <a:buFont typeface="Wingdings" pitchFamily="2" charset="2"/>
              <a:buChar char="q"/>
            </a:pPr>
            <a:r>
              <a:rPr lang="en-US" sz="2000" dirty="0" smtClean="0">
                <a:effectLst>
                  <a:outerShdw blurRad="38100" dist="38100" dir="2700000" algn="tl">
                    <a:srgbClr val="000000">
                      <a:alpha val="43137"/>
                    </a:srgbClr>
                  </a:outerShdw>
                </a:effectLst>
              </a:rPr>
              <a:t>Chemical </a:t>
            </a:r>
            <a:r>
              <a:rPr lang="en-US" sz="2000" dirty="0">
                <a:effectLst>
                  <a:outerShdw blurRad="38100" dist="38100" dir="2700000" algn="tl">
                    <a:srgbClr val="000000">
                      <a:alpha val="43137"/>
                    </a:srgbClr>
                  </a:outerShdw>
                </a:effectLst>
              </a:rPr>
              <a:t>Analysis</a:t>
            </a:r>
          </a:p>
          <a:p>
            <a:endParaRPr lang="uk-UA" dirty="0"/>
          </a:p>
        </p:txBody>
      </p:sp>
      <p:pic>
        <p:nvPicPr>
          <p:cNvPr id="5" name="Picture 8" descr="Безымянный"/>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2" y="-179619"/>
            <a:ext cx="1315188" cy="17471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PRESENTATIONS 2012\_3\photos\banner03 (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278" r="17751"/>
          <a:stretch/>
        </p:blipFill>
        <p:spPr bwMode="auto">
          <a:xfrm>
            <a:off x="4686303" y="3710617"/>
            <a:ext cx="4327071" cy="2683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53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ippling_Water_SHIP">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000" dirty="0" smtClean="0">
            <a:solidFill>
              <a:schemeClr val="bg1"/>
            </a:solidFill>
          </a:defRPr>
        </a:defPPr>
      </a:lstStyle>
      <a:style>
        <a:lnRef idx="1">
          <a:schemeClr val="accent4"/>
        </a:lnRef>
        <a:fillRef idx="2">
          <a:schemeClr val="accent4"/>
        </a:fillRef>
        <a:effectRef idx="1">
          <a:schemeClr val="accent4"/>
        </a:effectRef>
        <a:fontRef idx="minor">
          <a:schemeClr val="dk1"/>
        </a:fontRef>
      </a:style>
    </a:spDef>
    <a:lnDef>
      <a:spPr>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147774-C42B-4BF8-828B-1E2C39A133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Rippling_Water_SHIP</Template>
  <TotalTime>0</TotalTime>
  <Words>1203</Words>
  <Application>Microsoft Office PowerPoint</Application>
  <PresentationFormat>Экран (4:3)</PresentationFormat>
  <Paragraphs>127</Paragraphs>
  <Slides>18</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Rippling_Water_SHIP</vt:lpstr>
      <vt:lpstr>Students’ Fairs carried out at OSENU</vt:lpstr>
      <vt:lpstr>OSENU Career Center </vt:lpstr>
      <vt:lpstr>OSENU Career Center </vt:lpstr>
      <vt:lpstr>OSENU Career Center </vt:lpstr>
      <vt:lpstr>OSENU Career Center</vt:lpstr>
      <vt:lpstr>Ukrainian Hydrometeorological Center  The Hydrometeorological Center                            for the Black Sea and the Sea of Azov   Department of Agricultural Meteorology </vt:lpstr>
      <vt:lpstr>The Hydrometeorological Center                for the Black Sea and the Sea of Azov   Department of Agricultural Meteorology </vt:lpstr>
      <vt:lpstr>The Odessa Plant Breeding                         and Genetics Institute Department of Resistance to Abiotic Factors </vt:lpstr>
      <vt:lpstr>Institute of Viticulture and                   Wine-Making named after V. Ye. Tairov, NAAS of Ukraine </vt:lpstr>
      <vt:lpstr>Laboratory of Agroclimatology</vt:lpstr>
      <vt:lpstr>Laboratory of Agroclimatology</vt:lpstr>
      <vt:lpstr>Laboratory of                 Plant Protection</vt:lpstr>
      <vt:lpstr>Laboratory of                 Plant Protection</vt:lpstr>
      <vt:lpstr>Ukrainian Research Hydrometeorological Institute</vt:lpstr>
      <vt:lpstr>Ukrainian Research Hydrometeorological Institute</vt:lpstr>
      <vt:lpstr>Institute of Agroecology The National Academy of Agrarian Sciences of Ukraine </vt:lpstr>
      <vt:lpstr>Environmental Organizations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2012-08-26T23:12:58Z</dcterms:created>
  <dcterms:modified xsi:type="dcterms:W3CDTF">2012-08-30T22:35:40Z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TC027415269991</vt:lpwstr>
  </property>
</Properties>
</file>